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CCD020"/>
    <a:srgbClr val="F0EA00"/>
    <a:srgbClr val="FFCC99"/>
    <a:srgbClr val="FFFFCC"/>
    <a:srgbClr val="FFFF99"/>
    <a:srgbClr val="FF6699"/>
    <a:srgbClr val="CCFF66"/>
    <a:srgbClr val="66FF99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>
        <p:scale>
          <a:sx n="100" d="100"/>
          <a:sy n="100" d="100"/>
        </p:scale>
        <p:origin x="968" y="-2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7" cy="498694"/>
          </a:xfrm>
          <a:prstGeom prst="rect">
            <a:avLst/>
          </a:prstGeom>
        </p:spPr>
        <p:txBody>
          <a:bodyPr vert="horz" lIns="91549" tIns="45775" rIns="91549" bIns="4577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7" cy="498694"/>
          </a:xfrm>
          <a:prstGeom prst="rect">
            <a:avLst/>
          </a:prstGeom>
        </p:spPr>
        <p:txBody>
          <a:bodyPr vert="horz" lIns="91549" tIns="45775" rIns="91549" bIns="45775" rtlCol="0"/>
          <a:lstStyle>
            <a:lvl1pPr algn="r">
              <a:defRPr sz="1200"/>
            </a:lvl1pPr>
          </a:lstStyle>
          <a:p>
            <a:fld id="{131F3F30-F005-4BCF-8266-882CCCE56065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49" tIns="45775" rIns="91549" bIns="4577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6"/>
            <a:ext cx="5445760" cy="3913615"/>
          </a:xfrm>
          <a:prstGeom prst="rect">
            <a:avLst/>
          </a:prstGeom>
        </p:spPr>
        <p:txBody>
          <a:bodyPr vert="horz" lIns="91549" tIns="45775" rIns="91549" bIns="4577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8"/>
            <a:ext cx="2949787" cy="498693"/>
          </a:xfrm>
          <a:prstGeom prst="rect">
            <a:avLst/>
          </a:prstGeom>
        </p:spPr>
        <p:txBody>
          <a:bodyPr vert="horz" lIns="91549" tIns="45775" rIns="91549" bIns="4577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8"/>
            <a:ext cx="2949787" cy="498693"/>
          </a:xfrm>
          <a:prstGeom prst="rect">
            <a:avLst/>
          </a:prstGeom>
        </p:spPr>
        <p:txBody>
          <a:bodyPr vert="horz" lIns="91549" tIns="45775" rIns="91549" bIns="45775" rtlCol="0" anchor="b"/>
          <a:lstStyle>
            <a:lvl1pPr algn="r">
              <a:defRPr sz="1200"/>
            </a:lvl1pPr>
          </a:lstStyle>
          <a:p>
            <a:fld id="{EF73BC91-5CBA-4666-BC6C-2F71B93BA6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0800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5"/>
          </a:xfrm>
        </p:spPr>
        <p:txBody>
          <a:bodyPr anchor="b"/>
          <a:lstStyle>
            <a:lvl1pPr algn="ctr">
              <a:defRPr sz="8667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408" indent="0" algn="ctr">
              <a:buNone/>
              <a:defRPr sz="2889"/>
            </a:lvl2pPr>
            <a:lvl3pPr marL="1320816" indent="0" algn="ctr">
              <a:buNone/>
              <a:defRPr sz="2600"/>
            </a:lvl3pPr>
            <a:lvl4pPr marL="1981224" indent="0" algn="ctr">
              <a:buNone/>
              <a:defRPr sz="2311"/>
            </a:lvl4pPr>
            <a:lvl5pPr marL="2641633" indent="0" algn="ctr">
              <a:buNone/>
              <a:defRPr sz="2311"/>
            </a:lvl5pPr>
            <a:lvl6pPr marL="3302041" indent="0" algn="ctr">
              <a:buNone/>
              <a:defRPr sz="2311"/>
            </a:lvl6pPr>
            <a:lvl7pPr marL="3962450" indent="0" algn="ctr">
              <a:buNone/>
              <a:defRPr sz="2311"/>
            </a:lvl7pPr>
            <a:lvl8pPr marL="4622858" indent="0" algn="ctr">
              <a:buNone/>
              <a:defRPr sz="2311"/>
            </a:lvl8pPr>
            <a:lvl9pPr marL="5283266" indent="0" algn="ctr">
              <a:buNone/>
              <a:defRPr sz="2311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30D5-7855-4FFF-9BD7-E67B847BC022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5A5A7-032F-4E19-9F00-4591612A7D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6864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30D5-7855-4FFF-9BD7-E67B847BC022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5A5A7-032F-4E19-9F00-4591612A7D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2346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30D5-7855-4FFF-9BD7-E67B847BC022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5A5A7-032F-4E19-9F00-4591612A7D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5442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30D5-7855-4FFF-9BD7-E67B847BC022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5A5A7-032F-4E19-9F00-4591612A7D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1545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7" y="2469622"/>
            <a:ext cx="5915025" cy="4120620"/>
          </a:xfrm>
        </p:spPr>
        <p:txBody>
          <a:bodyPr anchor="b"/>
          <a:lstStyle>
            <a:lvl1pPr>
              <a:defRPr sz="8667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7" y="6629225"/>
            <a:ext cx="5915025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>
                    <a:tint val="75000"/>
                  </a:schemeClr>
                </a:solidFill>
              </a:defRPr>
            </a:lvl1pPr>
            <a:lvl2pPr marL="660408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816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224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633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2041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450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8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266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30D5-7855-4FFF-9BD7-E67B847BC022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5A5A7-032F-4E19-9F00-4591612A7D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53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30D5-7855-4FFF-9BD7-E67B847BC022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5A5A7-032F-4E19-9F00-4591612A7D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2567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2" y="527403"/>
            <a:ext cx="5915025" cy="1914702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1" y="2428346"/>
            <a:ext cx="2901255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408" indent="0">
              <a:buNone/>
              <a:defRPr sz="2889" b="1"/>
            </a:lvl2pPr>
            <a:lvl3pPr marL="1320816" indent="0">
              <a:buNone/>
              <a:defRPr sz="2600" b="1"/>
            </a:lvl3pPr>
            <a:lvl4pPr marL="1981224" indent="0">
              <a:buNone/>
              <a:defRPr sz="2311" b="1"/>
            </a:lvl4pPr>
            <a:lvl5pPr marL="2641633" indent="0">
              <a:buNone/>
              <a:defRPr sz="2311" b="1"/>
            </a:lvl5pPr>
            <a:lvl6pPr marL="3302041" indent="0">
              <a:buNone/>
              <a:defRPr sz="2311" b="1"/>
            </a:lvl6pPr>
            <a:lvl7pPr marL="3962450" indent="0">
              <a:buNone/>
              <a:defRPr sz="2311" b="1"/>
            </a:lvl7pPr>
            <a:lvl8pPr marL="4622858" indent="0">
              <a:buNone/>
              <a:defRPr sz="2311" b="1"/>
            </a:lvl8pPr>
            <a:lvl9pPr marL="5283266" indent="0">
              <a:buNone/>
              <a:defRPr sz="23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4" y="2428346"/>
            <a:ext cx="2915543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408" indent="0">
              <a:buNone/>
              <a:defRPr sz="2889" b="1"/>
            </a:lvl2pPr>
            <a:lvl3pPr marL="1320816" indent="0">
              <a:buNone/>
              <a:defRPr sz="2600" b="1"/>
            </a:lvl3pPr>
            <a:lvl4pPr marL="1981224" indent="0">
              <a:buNone/>
              <a:defRPr sz="2311" b="1"/>
            </a:lvl4pPr>
            <a:lvl5pPr marL="2641633" indent="0">
              <a:buNone/>
              <a:defRPr sz="2311" b="1"/>
            </a:lvl5pPr>
            <a:lvl6pPr marL="3302041" indent="0">
              <a:buNone/>
              <a:defRPr sz="2311" b="1"/>
            </a:lvl6pPr>
            <a:lvl7pPr marL="3962450" indent="0">
              <a:buNone/>
              <a:defRPr sz="2311" b="1"/>
            </a:lvl7pPr>
            <a:lvl8pPr marL="4622858" indent="0">
              <a:buNone/>
              <a:defRPr sz="2311" b="1"/>
            </a:lvl8pPr>
            <a:lvl9pPr marL="5283266" indent="0">
              <a:buNone/>
              <a:defRPr sz="23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4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30D5-7855-4FFF-9BD7-E67B847BC022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5A5A7-032F-4E19-9F00-4591612A7D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3047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30D5-7855-4FFF-9BD7-E67B847BC022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5A5A7-032F-4E19-9F00-4591612A7D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263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30D5-7855-4FFF-9BD7-E67B847BC022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5A5A7-032F-4E19-9F00-4591612A7D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8436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2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5544" y="1426281"/>
            <a:ext cx="3471863" cy="7039680"/>
          </a:xfrm>
        </p:spPr>
        <p:txBody>
          <a:bodyPr/>
          <a:lstStyle>
            <a:lvl1pPr>
              <a:defRPr sz="4622"/>
            </a:lvl1pPr>
            <a:lvl2pPr>
              <a:defRPr sz="4045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2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408" indent="0">
              <a:buNone/>
              <a:defRPr sz="2022"/>
            </a:lvl2pPr>
            <a:lvl3pPr marL="1320816" indent="0">
              <a:buNone/>
              <a:defRPr sz="1733"/>
            </a:lvl3pPr>
            <a:lvl4pPr marL="1981224" indent="0">
              <a:buNone/>
              <a:defRPr sz="1445"/>
            </a:lvl4pPr>
            <a:lvl5pPr marL="2641633" indent="0">
              <a:buNone/>
              <a:defRPr sz="1445"/>
            </a:lvl5pPr>
            <a:lvl6pPr marL="3302041" indent="0">
              <a:buNone/>
              <a:defRPr sz="1445"/>
            </a:lvl6pPr>
            <a:lvl7pPr marL="3962450" indent="0">
              <a:buNone/>
              <a:defRPr sz="1445"/>
            </a:lvl7pPr>
            <a:lvl8pPr marL="4622858" indent="0">
              <a:buNone/>
              <a:defRPr sz="1445"/>
            </a:lvl8pPr>
            <a:lvl9pPr marL="5283266" indent="0">
              <a:buNone/>
              <a:defRPr sz="144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30D5-7855-4FFF-9BD7-E67B847BC022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5A5A7-032F-4E19-9F00-4591612A7D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2558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2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4" y="1426281"/>
            <a:ext cx="3471863" cy="7039680"/>
          </a:xfrm>
        </p:spPr>
        <p:txBody>
          <a:bodyPr/>
          <a:lstStyle>
            <a:lvl1pPr marL="0" indent="0">
              <a:buNone/>
              <a:defRPr sz="4622"/>
            </a:lvl1pPr>
            <a:lvl2pPr marL="660408" indent="0">
              <a:buNone/>
              <a:defRPr sz="4045"/>
            </a:lvl2pPr>
            <a:lvl3pPr marL="1320816" indent="0">
              <a:buNone/>
              <a:defRPr sz="3467"/>
            </a:lvl3pPr>
            <a:lvl4pPr marL="1981224" indent="0">
              <a:buNone/>
              <a:defRPr sz="2889"/>
            </a:lvl4pPr>
            <a:lvl5pPr marL="2641633" indent="0">
              <a:buNone/>
              <a:defRPr sz="2889"/>
            </a:lvl5pPr>
            <a:lvl6pPr marL="3302041" indent="0">
              <a:buNone/>
              <a:defRPr sz="2889"/>
            </a:lvl6pPr>
            <a:lvl7pPr marL="3962450" indent="0">
              <a:buNone/>
              <a:defRPr sz="2889"/>
            </a:lvl7pPr>
            <a:lvl8pPr marL="4622858" indent="0">
              <a:buNone/>
              <a:defRPr sz="2889"/>
            </a:lvl8pPr>
            <a:lvl9pPr marL="5283266" indent="0">
              <a:buNone/>
              <a:defRPr sz="2889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2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408" indent="0">
              <a:buNone/>
              <a:defRPr sz="2022"/>
            </a:lvl2pPr>
            <a:lvl3pPr marL="1320816" indent="0">
              <a:buNone/>
              <a:defRPr sz="1733"/>
            </a:lvl3pPr>
            <a:lvl4pPr marL="1981224" indent="0">
              <a:buNone/>
              <a:defRPr sz="1445"/>
            </a:lvl4pPr>
            <a:lvl5pPr marL="2641633" indent="0">
              <a:buNone/>
              <a:defRPr sz="1445"/>
            </a:lvl5pPr>
            <a:lvl6pPr marL="3302041" indent="0">
              <a:buNone/>
              <a:defRPr sz="1445"/>
            </a:lvl6pPr>
            <a:lvl7pPr marL="3962450" indent="0">
              <a:buNone/>
              <a:defRPr sz="1445"/>
            </a:lvl7pPr>
            <a:lvl8pPr marL="4622858" indent="0">
              <a:buNone/>
              <a:defRPr sz="1445"/>
            </a:lvl8pPr>
            <a:lvl9pPr marL="5283266" indent="0">
              <a:buNone/>
              <a:defRPr sz="144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30D5-7855-4FFF-9BD7-E67B847BC022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5A5A7-032F-4E19-9F00-4591612A7D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581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9" y="527403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9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9181396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030D5-7855-4FFF-9BD7-E67B847BC022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4" y="9181396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9181396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5A5A7-032F-4E19-9F00-4591612A7D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3381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320816" rtl="0" eaLnBrk="1" latinLnBrk="0" hangingPunct="1">
        <a:lnSpc>
          <a:spcPct val="90000"/>
        </a:lnSpc>
        <a:spcBef>
          <a:spcPct val="0"/>
        </a:spcBef>
        <a:buNone/>
        <a:defRPr kumimoji="1"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204" indent="-330204" algn="l" defTabSz="1320816" rtl="0" eaLnBrk="1" latinLnBrk="0" hangingPunct="1">
        <a:lnSpc>
          <a:spcPct val="90000"/>
        </a:lnSpc>
        <a:spcBef>
          <a:spcPts val="1445"/>
        </a:spcBef>
        <a:buFont typeface="Arial" panose="020B0604020202020204" pitchFamily="34" charset="0"/>
        <a:buChar char="•"/>
        <a:defRPr kumimoji="1" sz="4045" kern="1200">
          <a:solidFill>
            <a:schemeClr val="tx1"/>
          </a:solidFill>
          <a:latin typeface="+mn-lt"/>
          <a:ea typeface="+mn-ea"/>
          <a:cs typeface="+mn-cs"/>
        </a:defRPr>
      </a:lvl1pPr>
      <a:lvl2pPr marL="990612" indent="-330204" algn="l" defTabSz="1320816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1020" indent="-330204" algn="l" defTabSz="1320816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429" indent="-330204" algn="l" defTabSz="1320816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837" indent="-330204" algn="l" defTabSz="1320816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246" indent="-330204" algn="l" defTabSz="1320816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654" indent="-330204" algn="l" defTabSz="1320816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3062" indent="-330204" algn="l" defTabSz="1320816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470" indent="-330204" algn="l" defTabSz="1320816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20816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408" algn="l" defTabSz="1320816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816" algn="l" defTabSz="1320816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224" algn="l" defTabSz="1320816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633" algn="l" defTabSz="1320816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2041" algn="l" defTabSz="1320816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450" algn="l" defTabSz="1320816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858" algn="l" defTabSz="1320816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266" algn="l" defTabSz="1320816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65"/>
          <p:cNvSpPr txBox="1">
            <a:spLocks noChangeArrowheads="1"/>
          </p:cNvSpPr>
          <p:nvPr/>
        </p:nvSpPr>
        <p:spPr bwMode="auto">
          <a:xfrm>
            <a:off x="546009" y="491850"/>
            <a:ext cx="5733485" cy="908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buNone/>
            </a:pPr>
            <a:r>
              <a:rPr lang="en-US" altLang="ja-JP" sz="1814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【</a:t>
            </a:r>
            <a:r>
              <a:rPr lang="ja-JP" altLang="en-US" sz="1814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ＦＡＸ送信票</a:t>
            </a:r>
            <a:r>
              <a:rPr lang="en-US" altLang="ja-JP" sz="1814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】</a:t>
            </a:r>
          </a:p>
          <a:p>
            <a:pPr algn="ctr">
              <a:buNone/>
            </a:pPr>
            <a:endParaRPr lang="en-US" altLang="ja-JP" sz="544" dirty="0">
              <a:latin typeface="BIZ UDゴシック" panose="020B0400000000000000" pitchFamily="49" charset="-128"/>
              <a:ea typeface="BIZ UDゴシック" panose="020B0400000000000000" pitchFamily="49" charset="-128"/>
              <a:cs typeface="Meiryo UI" panose="020B0604030504040204" pitchFamily="50" charset="-128"/>
            </a:endParaRPr>
          </a:p>
          <a:p>
            <a:pPr marL="1426061" indent="-1426061" algn="ctr" eaLnBrk="1" hangingPunct="1">
              <a:lnSpc>
                <a:spcPts val="1685"/>
              </a:lnSpc>
              <a:spcBef>
                <a:spcPct val="0"/>
              </a:spcBef>
              <a:buNone/>
              <a:tabLst>
                <a:tab pos="1426061" algn="l"/>
              </a:tabLst>
            </a:pPr>
            <a:r>
              <a:rPr lang="ja-JP" altLang="en-US" sz="1270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鹿児島県農政部農政課かごしまの食輸出・ブランド戦略室　堀添　行</a:t>
            </a:r>
            <a:endParaRPr lang="en-US" altLang="ja-JP" sz="1270" dirty="0">
              <a:latin typeface="BIZ UDゴシック" panose="020B0400000000000000" pitchFamily="49" charset="-128"/>
              <a:ea typeface="BIZ UDゴシック" panose="020B0400000000000000" pitchFamily="49" charset="-128"/>
              <a:cs typeface="Meiryo UI" panose="020B0604030504040204" pitchFamily="50" charset="-128"/>
            </a:endParaRPr>
          </a:p>
          <a:p>
            <a:pPr marL="1426061" indent="-1426061" algn="ctr" eaLnBrk="1" hangingPunct="1">
              <a:lnSpc>
                <a:spcPts val="1685"/>
              </a:lnSpc>
              <a:spcBef>
                <a:spcPct val="0"/>
              </a:spcBef>
              <a:buNone/>
              <a:tabLst>
                <a:tab pos="1426061" algn="l"/>
              </a:tabLst>
            </a:pPr>
            <a:r>
              <a:rPr lang="ja-JP" altLang="en-US" sz="1270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ＦＡＸ：０９９</a:t>
            </a:r>
            <a:r>
              <a:rPr lang="en-US" altLang="ja-JP" sz="1270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-</a:t>
            </a:r>
            <a:r>
              <a:rPr lang="ja-JP" altLang="en-US" sz="1270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２８６</a:t>
            </a:r>
            <a:r>
              <a:rPr lang="en-US" altLang="ja-JP" sz="1270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-</a:t>
            </a:r>
            <a:r>
              <a:rPr lang="ja-JP" altLang="en-US" sz="1270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５５８７</a:t>
            </a:r>
            <a:r>
              <a:rPr lang="ja-JP" altLang="en-US" sz="1089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　　　　　　　</a:t>
            </a:r>
            <a:endParaRPr lang="en-US" altLang="ja-JP" sz="1089" dirty="0">
              <a:latin typeface="BIZ UDゴシック" panose="020B0400000000000000" pitchFamily="49" charset="-128"/>
              <a:ea typeface="BIZ UDゴシック" panose="020B0400000000000000" pitchFamily="49" charset="-128"/>
              <a:cs typeface="Meiryo UI" panose="020B0604030504040204" pitchFamily="50" charset="-128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8283714"/>
              </p:ext>
            </p:extLst>
          </p:nvPr>
        </p:nvGraphicFramePr>
        <p:xfrm>
          <a:off x="544417" y="1465425"/>
          <a:ext cx="6074538" cy="4684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02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5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75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4194">
                  <a:extLst>
                    <a:ext uri="{9D8B030D-6E8A-4147-A177-3AD203B41FA5}">
                      <a16:colId xmlns:a16="http://schemas.microsoft.com/office/drawing/2014/main" val="2260530651"/>
                    </a:ext>
                  </a:extLst>
                </a:gridCol>
                <a:gridCol w="2066005">
                  <a:extLst>
                    <a:ext uri="{9D8B030D-6E8A-4147-A177-3AD203B41FA5}">
                      <a16:colId xmlns:a16="http://schemas.microsoft.com/office/drawing/2014/main" val="1684258033"/>
                    </a:ext>
                  </a:extLst>
                </a:gridCol>
              </a:tblGrid>
              <a:tr h="431394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Meiryo UI" panose="020B0604030504040204" pitchFamily="50" charset="-128"/>
                        </a:rPr>
                        <a:t>参  加  申  込  書</a:t>
                      </a:r>
                      <a:endParaRPr kumimoji="1" lang="ja-JP" altLang="en-US" sz="13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Meiryo UI" panose="020B0604030504040204" pitchFamily="50" charset="-128"/>
                      </a:endParaRPr>
                    </a:p>
                  </a:txBody>
                  <a:tcPr marL="85564" marR="85564" marT="42782" marB="42782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827">
                <a:tc gridSpan="5">
                  <a:txBody>
                    <a:bodyPr/>
                    <a:lstStyle/>
                    <a:p>
                      <a:pPr algn="ctr"/>
                      <a:r>
                        <a:rPr kumimoji="1" lang="ja-JP" altLang="en-US" sz="1300" b="0" spc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Meiryo UI" panose="020B0604030504040204" pitchFamily="50" charset="-128"/>
                        </a:rPr>
                        <a:t>２</a:t>
                      </a:r>
                      <a:r>
                        <a:rPr kumimoji="1" lang="ja-JP" altLang="en-US" sz="800" b="0" spc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ja-JP" altLang="en-US" sz="1300" b="0" spc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Meiryo UI" panose="020B0604030504040204" pitchFamily="50" charset="-128"/>
                        </a:rPr>
                        <a:t>２０</a:t>
                      </a:r>
                      <a:r>
                        <a:rPr kumimoji="1" lang="ja-JP" altLang="en-US" sz="800" b="0" spc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Meiryo UI" panose="020B0604030504040204" pitchFamily="50" charset="-128"/>
                        </a:rPr>
                        <a:t>日</a:t>
                      </a:r>
                      <a:r>
                        <a:rPr kumimoji="1" lang="en-US" altLang="ja-JP" sz="800" b="0" spc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800" b="0" spc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Meiryo UI" panose="020B0604030504040204" pitchFamily="50" charset="-128"/>
                        </a:rPr>
                        <a:t>火</a:t>
                      </a:r>
                      <a:r>
                        <a:rPr kumimoji="1" lang="en-US" altLang="ja-JP" sz="800" b="0" spc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1300" b="0" spc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Meiryo UI" panose="020B0604030504040204" pitchFamily="50" charset="-128"/>
                        </a:rPr>
                        <a:t>　栄養機能等を生かした農産物の高付加価値化に係る研修会</a:t>
                      </a:r>
                    </a:p>
                  </a:txBody>
                  <a:tcPr marL="85564" marR="85564" marT="42782" marB="42782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144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spc="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Meiryo UI" panose="020B0604030504040204" pitchFamily="50" charset="-128"/>
                        </a:rPr>
                        <a:t>所属団体名</a:t>
                      </a:r>
                      <a:endParaRPr kumimoji="1" lang="en-US" altLang="ja-JP" sz="1000" b="0" spc="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Meiryo UI" panose="020B0604030504040204" pitchFamily="50" charset="-128"/>
                        </a:rPr>
                        <a:t>個人の場合は不要</a:t>
                      </a:r>
                      <a:endParaRPr kumimoji="1" lang="ja-JP" altLang="en-US" sz="800" b="0" spc="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Meiryo UI" panose="020B0604030504040204" pitchFamily="50" charset="-128"/>
                      </a:endParaRPr>
                    </a:p>
                  </a:txBody>
                  <a:tcPr marL="85564" marR="85564" marT="42782" marB="42782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Meiryo UI" panose="020B0604030504040204" pitchFamily="50" charset="-128"/>
                      </a:endParaRPr>
                    </a:p>
                  </a:txBody>
                  <a:tcPr marL="85564" marR="85564" marT="42782" marB="42782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6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Meiryo UI" panose="020B0604030504040204" pitchFamily="50" charset="-128"/>
                        </a:rPr>
                        <a:t>電話番号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900" spc="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900" spc="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Meiryo UI" panose="020B0604030504040204" pitchFamily="50" charset="-128"/>
                        </a:rPr>
                        <a:t>必須</a:t>
                      </a:r>
                    </a:p>
                  </a:txBody>
                  <a:tcPr marL="85564" marR="85564" marT="42782" marB="42782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ja-JP" altLang="en-US" sz="100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Meiryo UI" panose="020B0604030504040204" pitchFamily="50" charset="-128"/>
                      </a:endParaRPr>
                    </a:p>
                  </a:txBody>
                  <a:tcPr marL="85564" marR="85564" marT="42782" marB="42782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Meiryo UI" panose="020B0604030504040204" pitchFamily="50" charset="-128"/>
                        </a:rPr>
                        <a:t>ファックス番号</a:t>
                      </a:r>
                    </a:p>
                  </a:txBody>
                  <a:tcPr marL="85564" marR="85564" marT="42782" marB="42782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ja-JP" altLang="en-US" sz="100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Meiryo UI" panose="020B0604030504040204" pitchFamily="50" charset="-128"/>
                      </a:endParaRPr>
                    </a:p>
                  </a:txBody>
                  <a:tcPr marL="85564" marR="85564" marT="42782" marB="42782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167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Meiryo UI" panose="020B0604030504040204" pitchFamily="50" charset="-128"/>
                        </a:rPr>
                        <a:t>住　　所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900" spc="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900" spc="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Meiryo UI" panose="020B0604030504040204" pitchFamily="50" charset="-128"/>
                        </a:rPr>
                        <a:t>市町村名のみ</a:t>
                      </a:r>
                    </a:p>
                  </a:txBody>
                  <a:tcPr marL="85564" marR="85564" marT="42782" marB="42782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Meiryo UI" panose="020B0604030504040204" pitchFamily="50" charset="-128"/>
                      </a:endParaRPr>
                    </a:p>
                  </a:txBody>
                  <a:tcPr marL="85564" marR="85564" marT="42782" marB="42782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32081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Meiryo UI" panose="020B0604030504040204" pitchFamily="50" charset="-128"/>
                        </a:rPr>
                        <a:t>メール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ctr" defTabSz="132081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Meiryo UI" panose="020B0604030504040204" pitchFamily="50" charset="-128"/>
                        </a:rPr>
                        <a:t>アドレス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ctr" defTabSz="132081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Meiryo UI" panose="020B0604030504040204" pitchFamily="50" charset="-128"/>
                        </a:rPr>
                        <a:t>必須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Meiryo UI" panose="020B0604030504040204" pitchFamily="50" charset="-128"/>
                      </a:endParaRPr>
                    </a:p>
                  </a:txBody>
                  <a:tcPr marL="85564" marR="85564" marT="42782" marB="42782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Meiryo UI" panose="020B0604030504040204" pitchFamily="50" charset="-128"/>
                      </a:endParaRPr>
                    </a:p>
                  </a:txBody>
                  <a:tcPr marL="85564" marR="85564" marT="42782" marB="42782" anchor="b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5164">
                <a:tc rowSpan="7"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Meiryo UI" panose="020B0604030504040204" pitchFamily="50" charset="-128"/>
                        </a:rPr>
                        <a:t>参加者氏名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spc="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900" spc="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Meiryo UI" panose="020B0604030504040204" pitchFamily="50" charset="-128"/>
                        </a:rPr>
                        <a:t>必須</a:t>
                      </a:r>
                    </a:p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Meiryo UI" panose="020B0604030504040204" pitchFamily="50" charset="-128"/>
                      </a:endParaRPr>
                    </a:p>
                  </a:txBody>
                  <a:tcPr marL="85564" marR="85564" marT="42782" marB="42782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7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Meiryo UI" panose="020B0604030504040204" pitchFamily="50" charset="-128"/>
                        </a:rPr>
                        <a:t>ふりがな</a:t>
                      </a:r>
                      <a:r>
                        <a:rPr kumimoji="1" lang="en-US" altLang="ja-JP" sz="7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Meiryo UI" panose="020B0604030504040204" pitchFamily="50" charset="-128"/>
                        </a:rPr>
                        <a:t>)</a:t>
                      </a:r>
                      <a:endParaRPr kumimoji="1" lang="ja-JP" altLang="en-US" sz="70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Meiryo UI" panose="020B0604030504040204" pitchFamily="50" charset="-128"/>
                        </a:rPr>
                        <a:t>氏　名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Meiryo UI" panose="020B0604030504040204" pitchFamily="50" charset="-128"/>
                      </a:endParaRPr>
                    </a:p>
                  </a:txBody>
                  <a:tcPr marL="85564" marR="85564" marT="42782" marB="42782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431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Meiryo UI" panose="020B0604030504040204" pitchFamily="50" charset="-128"/>
                        </a:rPr>
                        <a:t>個別相談希望は○をつけてください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Meiryo UI" panose="020B0604030504040204" pitchFamily="50" charset="-128"/>
                      </a:endParaRPr>
                    </a:p>
                  </a:txBody>
                  <a:tcPr marL="85564" marR="85564" marT="42782" marB="42782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備　考</a:t>
                      </a:r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ctr"/>
                      <a:r>
                        <a:rPr kumimoji="1" lang="ja-JP" altLang="en-US" sz="9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（メールアドレスが上記と異なる場合は御記入ください）</a:t>
                      </a:r>
                    </a:p>
                  </a:txBody>
                  <a:tcPr marL="85564" marR="85564" marT="42782" marB="42782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822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Meiryo UI" panose="020B0604030504040204" pitchFamily="50" charset="-128"/>
                        </a:rPr>
                        <a:t>1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Meiryo UI" panose="020B0604030504040204" pitchFamily="50" charset="-128"/>
                      </a:endParaRPr>
                    </a:p>
                  </a:txBody>
                  <a:tcPr marL="85564" marR="85564" marT="42782" marB="42782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431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Meiryo UI" panose="020B0604030504040204" pitchFamily="50" charset="-128"/>
                        </a:rPr>
                        <a:t>ふりがな</a:t>
                      </a:r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Meiryo UI" panose="020B0604030504040204" pitchFamily="50" charset="-128"/>
                        </a:rPr>
                        <a:t>)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Meiryo UI" panose="020B0604030504040204" pitchFamily="50" charset="-128"/>
                      </a:endParaRPr>
                    </a:p>
                  </a:txBody>
                  <a:tcPr marL="85564" marR="85564" marT="42782" marB="42782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 marL="85564" marR="85564" marT="42782" marB="42782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85564" marR="85564" marT="42782" marB="42782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268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Meiryo UI" panose="020B0604030504040204" pitchFamily="50" charset="-128"/>
                      </a:endParaRPr>
                    </a:p>
                  </a:txBody>
                  <a:tcPr marL="85564" marR="85564" marT="42782" marB="42782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7069092"/>
                  </a:ext>
                </a:extLst>
              </a:tr>
              <a:tr h="20822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Meiryo UI" panose="020B0604030504040204" pitchFamily="50" charset="-128"/>
                        </a:rPr>
                        <a:t>2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Meiryo UI" panose="020B0604030504040204" pitchFamily="50" charset="-128"/>
                      </a:endParaRPr>
                    </a:p>
                  </a:txBody>
                  <a:tcPr marL="85564" marR="85564" marT="42782" marB="42782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431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Meiryo UI" panose="020B0604030504040204" pitchFamily="50" charset="-128"/>
                        </a:rPr>
                        <a:t>ふりがな</a:t>
                      </a:r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Meiryo UI" panose="020B0604030504040204" pitchFamily="50" charset="-128"/>
                        </a:rPr>
                        <a:t>)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Meiryo UI" panose="020B0604030504040204" pitchFamily="50" charset="-128"/>
                      </a:endParaRPr>
                    </a:p>
                  </a:txBody>
                  <a:tcPr marL="85564" marR="85564" marT="42782" marB="42782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 marL="85564" marR="85564" marT="42782" marB="42782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85564" marR="85564" marT="42782" marB="42782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26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Meiryo UI" panose="020B0604030504040204" pitchFamily="50" charset="-128"/>
                      </a:endParaRPr>
                    </a:p>
                  </a:txBody>
                  <a:tcPr marL="85564" marR="85564" marT="42782" marB="42782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781370"/>
                  </a:ext>
                </a:extLst>
              </a:tr>
              <a:tr h="20822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Meiryo UI" panose="020B0604030504040204" pitchFamily="50" charset="-128"/>
                        </a:rPr>
                        <a:t>3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Meiryo UI" panose="020B0604030504040204" pitchFamily="50" charset="-128"/>
                      </a:endParaRPr>
                    </a:p>
                  </a:txBody>
                  <a:tcPr marL="85564" marR="85564" marT="42782" marB="42782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431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Meiryo UI" panose="020B0604030504040204" pitchFamily="50" charset="-128"/>
                        </a:rPr>
                        <a:t>ふりがな</a:t>
                      </a:r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Meiryo UI" panose="020B0604030504040204" pitchFamily="50" charset="-128"/>
                        </a:rPr>
                        <a:t>)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Meiryo UI" panose="020B0604030504040204" pitchFamily="50" charset="-128"/>
                      </a:endParaRPr>
                    </a:p>
                  </a:txBody>
                  <a:tcPr marL="85564" marR="85564" marT="42782" marB="42782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 marL="85564" marR="85564" marT="42782" marB="42782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85564" marR="85564" marT="42782" marB="42782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269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Meiryo UI" panose="020B0604030504040204" pitchFamily="50" charset="-128"/>
                      </a:endParaRPr>
                    </a:p>
                  </a:txBody>
                  <a:tcPr marL="85564" marR="85564" marT="42782" marB="42782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4943905"/>
                  </a:ext>
                </a:extLst>
              </a:tr>
            </a:tbl>
          </a:graphicData>
        </a:graphic>
      </p:graphicFrame>
      <p:sp>
        <p:nvSpPr>
          <p:cNvPr id="5" name="Text Box 165"/>
          <p:cNvSpPr txBox="1">
            <a:spLocks noChangeArrowheads="1"/>
          </p:cNvSpPr>
          <p:nvPr/>
        </p:nvSpPr>
        <p:spPr bwMode="auto">
          <a:xfrm>
            <a:off x="402678" y="6863985"/>
            <a:ext cx="6343650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50000"/>
              </a:lnSpc>
              <a:buNone/>
            </a:pPr>
            <a:r>
              <a:rPr lang="ja-JP" altLang="en-US" sz="1100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●　個別相談を希望者される方は，下記を記載してください（相談料無料）</a:t>
            </a:r>
            <a:endParaRPr lang="en-US" altLang="ja-JP" sz="1100" dirty="0">
              <a:latin typeface="BIZ UDゴシック" panose="020B0400000000000000" pitchFamily="49" charset="-128"/>
              <a:ea typeface="BIZ UDゴシック" panose="020B0400000000000000" pitchFamily="49" charset="-128"/>
              <a:cs typeface="Meiryo UI" panose="020B0604030504040204" pitchFamily="50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5167263" y="418179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165"/>
          <p:cNvSpPr txBox="1">
            <a:spLocks noChangeArrowheads="1"/>
          </p:cNvSpPr>
          <p:nvPr/>
        </p:nvSpPr>
        <p:spPr bwMode="auto">
          <a:xfrm>
            <a:off x="2797176" y="5992475"/>
            <a:ext cx="4829174" cy="524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50000"/>
              </a:lnSpc>
              <a:buNone/>
            </a:pPr>
            <a:endParaRPr lang="en-US" altLang="ja-JP" sz="953" dirty="0">
              <a:latin typeface="BIZ UDゴシック" panose="020B0400000000000000" pitchFamily="49" charset="-128"/>
              <a:ea typeface="BIZ UDゴシック" panose="020B0400000000000000" pitchFamily="49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ja-JP" sz="953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※</a:t>
            </a:r>
            <a:r>
              <a:rPr lang="ja-JP" altLang="en-US" sz="953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　個別相談の時間は</a:t>
            </a:r>
            <a:r>
              <a:rPr lang="en-US" altLang="ja-JP" sz="953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15</a:t>
            </a:r>
            <a:r>
              <a:rPr lang="ja-JP" altLang="en-US" sz="953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～</a:t>
            </a:r>
            <a:r>
              <a:rPr lang="en-US" altLang="ja-JP" sz="953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20</a:t>
            </a:r>
            <a:r>
              <a:rPr lang="ja-JP" altLang="en-US" sz="953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分，研修会終了後にオンラインで実施</a:t>
            </a:r>
            <a:endParaRPr lang="en-US" altLang="ja-JP" sz="953" dirty="0">
              <a:latin typeface="BIZ UDゴシック" panose="020B0400000000000000" pitchFamily="49" charset="-128"/>
              <a:ea typeface="BIZ UDゴシック" panose="020B0400000000000000" pitchFamily="49" charset="-128"/>
              <a:cs typeface="Meiryo UI" panose="020B0604030504040204" pitchFamily="50" charset="-128"/>
            </a:endParaRPr>
          </a:p>
        </p:txBody>
      </p:sp>
      <p:sp>
        <p:nvSpPr>
          <p:cNvPr id="8" name="Text Box 165"/>
          <p:cNvSpPr txBox="1">
            <a:spLocks noChangeArrowheads="1"/>
          </p:cNvSpPr>
          <p:nvPr/>
        </p:nvSpPr>
        <p:spPr bwMode="auto">
          <a:xfrm>
            <a:off x="4894919" y="9414150"/>
            <a:ext cx="1851409" cy="370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50000"/>
              </a:lnSpc>
              <a:buNone/>
            </a:pPr>
            <a:r>
              <a:rPr lang="ja-JP" altLang="en-US" sz="953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申込期限　</a:t>
            </a:r>
            <a:r>
              <a:rPr lang="ja-JP" altLang="en-US" sz="1452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２</a:t>
            </a:r>
            <a:r>
              <a:rPr lang="ja-JP" altLang="en-US" sz="953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月</a:t>
            </a:r>
            <a:r>
              <a:rPr lang="ja-JP" altLang="en-US" sz="1452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１６</a:t>
            </a:r>
            <a:r>
              <a:rPr lang="ja-JP" altLang="en-US" sz="953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日</a:t>
            </a:r>
            <a:r>
              <a:rPr lang="en-US" altLang="ja-JP" sz="953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(</a:t>
            </a:r>
            <a:r>
              <a:rPr lang="ja-JP" altLang="en-US" sz="953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金</a:t>
            </a:r>
            <a:r>
              <a:rPr lang="en-US" altLang="ja-JP" sz="953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)</a:t>
            </a:r>
            <a:r>
              <a:rPr lang="ja-JP" altLang="en-US" sz="953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　</a:t>
            </a:r>
            <a:endParaRPr lang="en-US" altLang="ja-JP" sz="953" dirty="0">
              <a:latin typeface="BIZ UDゴシック" panose="020B0400000000000000" pitchFamily="49" charset="-128"/>
              <a:ea typeface="BIZ UDゴシック" panose="020B0400000000000000" pitchFamily="49" charset="-128"/>
              <a:cs typeface="Meiryo UI" panose="020B0604030504040204" pitchFamily="50" charset="-128"/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2728317"/>
              </p:ext>
            </p:extLst>
          </p:nvPr>
        </p:nvGraphicFramePr>
        <p:xfrm>
          <a:off x="544417" y="7187575"/>
          <a:ext cx="6088903" cy="2081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7364">
                  <a:extLst>
                    <a:ext uri="{9D8B030D-6E8A-4147-A177-3AD203B41FA5}">
                      <a16:colId xmlns:a16="http://schemas.microsoft.com/office/drawing/2014/main" val="2791468798"/>
                    </a:ext>
                  </a:extLst>
                </a:gridCol>
                <a:gridCol w="907736">
                  <a:extLst>
                    <a:ext uri="{9D8B030D-6E8A-4147-A177-3AD203B41FA5}">
                      <a16:colId xmlns:a16="http://schemas.microsoft.com/office/drawing/2014/main" val="1691728565"/>
                    </a:ext>
                  </a:extLst>
                </a:gridCol>
                <a:gridCol w="930150">
                  <a:extLst>
                    <a:ext uri="{9D8B030D-6E8A-4147-A177-3AD203B41FA5}">
                      <a16:colId xmlns:a16="http://schemas.microsoft.com/office/drawing/2014/main" val="2911237313"/>
                    </a:ext>
                  </a:extLst>
                </a:gridCol>
                <a:gridCol w="2445815">
                  <a:extLst>
                    <a:ext uri="{9D8B030D-6E8A-4147-A177-3AD203B41FA5}">
                      <a16:colId xmlns:a16="http://schemas.microsoft.com/office/drawing/2014/main" val="1568339130"/>
                    </a:ext>
                  </a:extLst>
                </a:gridCol>
                <a:gridCol w="747838">
                  <a:extLst>
                    <a:ext uri="{9D8B030D-6E8A-4147-A177-3AD203B41FA5}">
                      <a16:colId xmlns:a16="http://schemas.microsoft.com/office/drawing/2014/main" val="1425903114"/>
                    </a:ext>
                  </a:extLst>
                </a:gridCol>
              </a:tblGrid>
              <a:tr h="60941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農産物等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生産者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(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団体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)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栄養機能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成分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相談内容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備考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2530551"/>
                  </a:ext>
                </a:extLst>
              </a:tr>
              <a:tr h="62393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(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記入例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)</a:t>
                      </a:r>
                    </a:p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かぼちゃ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○○生産部会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ビタミンＡ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・成分分析の方法について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l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・具体的な表示方法と手続き等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R6.12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試験販売を想定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6828622"/>
                  </a:ext>
                </a:extLst>
              </a:tr>
              <a:tr h="847786"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368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3649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ＭＳ Ｐゴシック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ptx" id="{A0498085-5D32-476C-9790-7ECC57C3CC9E}" vid="{CBB5B326-C395-4E40-A659-7FE9CC474138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1800</TotalTime>
  <Words>212</Words>
  <Application>Microsoft Office PowerPoint</Application>
  <PresentationFormat>A4 210 x 297 mm</PresentationFormat>
  <Paragraphs>46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UDゴシック</vt:lpstr>
      <vt:lpstr>Meiryo UI</vt:lpstr>
      <vt:lpstr>ＭＳ Ｐゴシック</vt:lpstr>
      <vt:lpstr>游ゴシック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粟田 順子</dc:creator>
  <cp:lastModifiedBy>堀添 絵美</cp:lastModifiedBy>
  <cp:revision>83</cp:revision>
  <cp:lastPrinted>2024-02-02T00:13:28Z</cp:lastPrinted>
  <dcterms:created xsi:type="dcterms:W3CDTF">2021-12-12T23:57:02Z</dcterms:created>
  <dcterms:modified xsi:type="dcterms:W3CDTF">2024-02-02T00:26:16Z</dcterms:modified>
</cp:coreProperties>
</file>