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鹿児島県農業会議 一般社団法人" initials="鹿一" lastIdx="2" clrIdx="0">
    <p:extLst>
      <p:ext uri="{19B8F6BF-5375-455C-9EA6-DF929625EA0E}">
        <p15:presenceInfo xmlns:p15="http://schemas.microsoft.com/office/powerpoint/2012/main" userId="4e3d6e341ba518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8F"/>
    <a:srgbClr val="D69B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1260"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4263C90-753D-416C-BCBF-356B2FBFE2B3}" type="datetimeFigureOut">
              <a:rPr kumimoji="1" lang="ja-JP" altLang="en-US" smtClean="0"/>
              <a:t>2024/6/13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F3ADE88-B53D-4FC9-9705-846CE182D89E}" type="slidenum">
              <a:rPr kumimoji="1" lang="ja-JP" altLang="en-US" smtClean="0"/>
              <a:t>‹#›</a:t>
            </a:fld>
            <a:endParaRPr kumimoji="1" lang="ja-JP" altLang="en-US"/>
          </a:p>
        </p:txBody>
      </p:sp>
    </p:spTree>
    <p:extLst>
      <p:ext uri="{BB962C8B-B14F-4D97-AF65-F5344CB8AC3E}">
        <p14:creationId xmlns:p14="http://schemas.microsoft.com/office/powerpoint/2010/main" val="860675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4263C90-753D-416C-BCBF-356B2FBFE2B3}" type="datetimeFigureOut">
              <a:rPr kumimoji="1" lang="ja-JP" altLang="en-US" smtClean="0"/>
              <a:t>2024/6/13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F3ADE88-B53D-4FC9-9705-846CE182D89E}" type="slidenum">
              <a:rPr kumimoji="1" lang="ja-JP" altLang="en-US" smtClean="0"/>
              <a:t>‹#›</a:t>
            </a:fld>
            <a:endParaRPr kumimoji="1" lang="ja-JP" altLang="en-US"/>
          </a:p>
        </p:txBody>
      </p:sp>
    </p:spTree>
    <p:extLst>
      <p:ext uri="{BB962C8B-B14F-4D97-AF65-F5344CB8AC3E}">
        <p14:creationId xmlns:p14="http://schemas.microsoft.com/office/powerpoint/2010/main" val="2401879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4263C90-753D-416C-BCBF-356B2FBFE2B3}" type="datetimeFigureOut">
              <a:rPr kumimoji="1" lang="ja-JP" altLang="en-US" smtClean="0"/>
              <a:t>2024/6/13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F3ADE88-B53D-4FC9-9705-846CE182D89E}" type="slidenum">
              <a:rPr kumimoji="1" lang="ja-JP" altLang="en-US" smtClean="0"/>
              <a:t>‹#›</a:t>
            </a:fld>
            <a:endParaRPr kumimoji="1" lang="ja-JP" altLang="en-US"/>
          </a:p>
        </p:txBody>
      </p:sp>
    </p:spTree>
    <p:extLst>
      <p:ext uri="{BB962C8B-B14F-4D97-AF65-F5344CB8AC3E}">
        <p14:creationId xmlns:p14="http://schemas.microsoft.com/office/powerpoint/2010/main" val="296277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4263C90-753D-416C-BCBF-356B2FBFE2B3}" type="datetimeFigureOut">
              <a:rPr kumimoji="1" lang="ja-JP" altLang="en-US" smtClean="0"/>
              <a:t>2024/6/13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F3ADE88-B53D-4FC9-9705-846CE182D89E}" type="slidenum">
              <a:rPr kumimoji="1" lang="ja-JP" altLang="en-US" smtClean="0"/>
              <a:t>‹#›</a:t>
            </a:fld>
            <a:endParaRPr kumimoji="1" lang="ja-JP" altLang="en-US"/>
          </a:p>
        </p:txBody>
      </p:sp>
    </p:spTree>
    <p:extLst>
      <p:ext uri="{BB962C8B-B14F-4D97-AF65-F5344CB8AC3E}">
        <p14:creationId xmlns:p14="http://schemas.microsoft.com/office/powerpoint/2010/main" val="144329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4263C90-753D-416C-BCBF-356B2FBFE2B3}" type="datetimeFigureOut">
              <a:rPr kumimoji="1" lang="ja-JP" altLang="en-US" smtClean="0"/>
              <a:t>2024/6/13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F3ADE88-B53D-4FC9-9705-846CE182D89E}" type="slidenum">
              <a:rPr kumimoji="1" lang="ja-JP" altLang="en-US" smtClean="0"/>
              <a:t>‹#›</a:t>
            </a:fld>
            <a:endParaRPr kumimoji="1" lang="ja-JP" altLang="en-US"/>
          </a:p>
        </p:txBody>
      </p:sp>
    </p:spTree>
    <p:extLst>
      <p:ext uri="{BB962C8B-B14F-4D97-AF65-F5344CB8AC3E}">
        <p14:creationId xmlns:p14="http://schemas.microsoft.com/office/powerpoint/2010/main" val="725387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4263C90-753D-416C-BCBF-356B2FBFE2B3}" type="datetimeFigureOut">
              <a:rPr kumimoji="1" lang="ja-JP" altLang="en-US" smtClean="0"/>
              <a:t>2024/6/13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F3ADE88-B53D-4FC9-9705-846CE182D89E}" type="slidenum">
              <a:rPr kumimoji="1" lang="ja-JP" altLang="en-US" smtClean="0"/>
              <a:t>‹#›</a:t>
            </a:fld>
            <a:endParaRPr kumimoji="1" lang="ja-JP" altLang="en-US"/>
          </a:p>
        </p:txBody>
      </p:sp>
    </p:spTree>
    <p:extLst>
      <p:ext uri="{BB962C8B-B14F-4D97-AF65-F5344CB8AC3E}">
        <p14:creationId xmlns:p14="http://schemas.microsoft.com/office/powerpoint/2010/main" val="49824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4263C90-753D-416C-BCBF-356B2FBFE2B3}" type="datetimeFigureOut">
              <a:rPr kumimoji="1" lang="ja-JP" altLang="en-US" smtClean="0"/>
              <a:t>2024/6/13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F3ADE88-B53D-4FC9-9705-846CE182D89E}" type="slidenum">
              <a:rPr kumimoji="1" lang="ja-JP" altLang="en-US" smtClean="0"/>
              <a:t>‹#›</a:t>
            </a:fld>
            <a:endParaRPr kumimoji="1" lang="ja-JP" altLang="en-US"/>
          </a:p>
        </p:txBody>
      </p:sp>
    </p:spTree>
    <p:extLst>
      <p:ext uri="{BB962C8B-B14F-4D97-AF65-F5344CB8AC3E}">
        <p14:creationId xmlns:p14="http://schemas.microsoft.com/office/powerpoint/2010/main" val="506356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4263C90-753D-416C-BCBF-356B2FBFE2B3}" type="datetimeFigureOut">
              <a:rPr kumimoji="1" lang="ja-JP" altLang="en-US" smtClean="0"/>
              <a:t>2024/6/13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F3ADE88-B53D-4FC9-9705-846CE182D89E}" type="slidenum">
              <a:rPr kumimoji="1" lang="ja-JP" altLang="en-US" smtClean="0"/>
              <a:t>‹#›</a:t>
            </a:fld>
            <a:endParaRPr kumimoji="1" lang="ja-JP" altLang="en-US"/>
          </a:p>
        </p:txBody>
      </p:sp>
    </p:spTree>
    <p:extLst>
      <p:ext uri="{BB962C8B-B14F-4D97-AF65-F5344CB8AC3E}">
        <p14:creationId xmlns:p14="http://schemas.microsoft.com/office/powerpoint/2010/main" val="2433636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63C90-753D-416C-BCBF-356B2FBFE2B3}" type="datetimeFigureOut">
              <a:rPr kumimoji="1" lang="ja-JP" altLang="en-US" smtClean="0"/>
              <a:t>2024/6/13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F3ADE88-B53D-4FC9-9705-846CE182D89E}" type="slidenum">
              <a:rPr kumimoji="1" lang="ja-JP" altLang="en-US" smtClean="0"/>
              <a:t>‹#›</a:t>
            </a:fld>
            <a:endParaRPr kumimoji="1" lang="ja-JP" altLang="en-US"/>
          </a:p>
        </p:txBody>
      </p:sp>
    </p:spTree>
    <p:extLst>
      <p:ext uri="{BB962C8B-B14F-4D97-AF65-F5344CB8AC3E}">
        <p14:creationId xmlns:p14="http://schemas.microsoft.com/office/powerpoint/2010/main" val="368520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4263C90-753D-416C-BCBF-356B2FBFE2B3}" type="datetimeFigureOut">
              <a:rPr kumimoji="1" lang="ja-JP" altLang="en-US" smtClean="0"/>
              <a:t>2024/6/13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F3ADE88-B53D-4FC9-9705-846CE182D89E}" type="slidenum">
              <a:rPr kumimoji="1" lang="ja-JP" altLang="en-US" smtClean="0"/>
              <a:t>‹#›</a:t>
            </a:fld>
            <a:endParaRPr kumimoji="1" lang="ja-JP" altLang="en-US"/>
          </a:p>
        </p:txBody>
      </p:sp>
    </p:spTree>
    <p:extLst>
      <p:ext uri="{BB962C8B-B14F-4D97-AF65-F5344CB8AC3E}">
        <p14:creationId xmlns:p14="http://schemas.microsoft.com/office/powerpoint/2010/main" val="3392945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4263C90-753D-416C-BCBF-356B2FBFE2B3}" type="datetimeFigureOut">
              <a:rPr kumimoji="1" lang="ja-JP" altLang="en-US" smtClean="0"/>
              <a:t>2024/6/13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F3ADE88-B53D-4FC9-9705-846CE182D89E}" type="slidenum">
              <a:rPr kumimoji="1" lang="ja-JP" altLang="en-US" smtClean="0"/>
              <a:t>‹#›</a:t>
            </a:fld>
            <a:endParaRPr kumimoji="1" lang="ja-JP" altLang="en-US"/>
          </a:p>
        </p:txBody>
      </p:sp>
    </p:spTree>
    <p:extLst>
      <p:ext uri="{BB962C8B-B14F-4D97-AF65-F5344CB8AC3E}">
        <p14:creationId xmlns:p14="http://schemas.microsoft.com/office/powerpoint/2010/main" val="3009554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4263C90-753D-416C-BCBF-356B2FBFE2B3}" type="datetimeFigureOut">
              <a:rPr kumimoji="1" lang="ja-JP" altLang="en-US" smtClean="0"/>
              <a:t>2024/6/13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F3ADE88-B53D-4FC9-9705-846CE182D89E}" type="slidenum">
              <a:rPr kumimoji="1" lang="ja-JP" altLang="en-US" smtClean="0"/>
              <a:t>‹#›</a:t>
            </a:fld>
            <a:endParaRPr kumimoji="1" lang="ja-JP" altLang="en-US"/>
          </a:p>
        </p:txBody>
      </p:sp>
    </p:spTree>
    <p:extLst>
      <p:ext uri="{BB962C8B-B14F-4D97-AF65-F5344CB8AC3E}">
        <p14:creationId xmlns:p14="http://schemas.microsoft.com/office/powerpoint/2010/main" val="782937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alpha val="20000"/>
          </a:schemeClr>
        </a:soli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F897DACE-7807-EC6D-E2C0-B251156C287E}"/>
              </a:ext>
            </a:extLst>
          </p:cNvPr>
          <p:cNvSpPr/>
          <p:nvPr/>
        </p:nvSpPr>
        <p:spPr>
          <a:xfrm>
            <a:off x="-32876" y="9024633"/>
            <a:ext cx="6921081" cy="892280"/>
          </a:xfrm>
          <a:prstGeom prst="rect">
            <a:avLst/>
          </a:prstGeom>
          <a:solidFill>
            <a:srgbClr val="FFFF8F">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問合せ先：鹿児島県農業法人協会事務局（（一社）鹿児島県農業会議内）　担当：大迫、山野</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200" dirty="0">
                <a:solidFill>
                  <a:schemeClr val="tx1"/>
                </a:solidFill>
                <a:latin typeface="HG丸ｺﾞｼｯｸM-PRO" panose="020F0600000000000000" pitchFamily="50" charset="-128"/>
                <a:ea typeface="HG丸ｺﾞｼｯｸM-PRO" panose="020F0600000000000000" pitchFamily="50" charset="-128"/>
              </a:rPr>
              <a:t>890-8577</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　鹿児島県鹿児島市鴨池新町</a:t>
            </a:r>
            <a:r>
              <a:rPr kumimoji="1" lang="en-US" altLang="ja-JP" sz="1200" dirty="0">
                <a:solidFill>
                  <a:schemeClr val="tx1"/>
                </a:solidFill>
                <a:latin typeface="HG丸ｺﾞｼｯｸM-PRO" panose="020F0600000000000000" pitchFamily="50" charset="-128"/>
                <a:ea typeface="HG丸ｺﾞｼｯｸM-PRO" panose="020F0600000000000000" pitchFamily="50" charset="-128"/>
              </a:rPr>
              <a:t>10</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番</a:t>
            </a:r>
            <a:r>
              <a:rPr kumimoji="1" lang="en-US" altLang="ja-JP" sz="120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号　県庁</a:t>
            </a:r>
            <a:r>
              <a:rPr kumimoji="1" lang="en-US" altLang="ja-JP" sz="1200" dirty="0">
                <a:solidFill>
                  <a:schemeClr val="tx1"/>
                </a:solidFill>
                <a:latin typeface="HG丸ｺﾞｼｯｸM-PRO" panose="020F0600000000000000" pitchFamily="50" charset="-128"/>
                <a:ea typeface="HG丸ｺﾞｼｯｸM-PRO" panose="020F0600000000000000" pitchFamily="50" charset="-128"/>
              </a:rPr>
              <a:t>11</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階</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　　　　　ＴＥＬ　</a:t>
            </a:r>
            <a:r>
              <a:rPr kumimoji="1" lang="en-US" altLang="ja-JP" sz="1200" dirty="0">
                <a:solidFill>
                  <a:schemeClr val="tx1"/>
                </a:solidFill>
                <a:latin typeface="HG丸ｺﾞｼｯｸM-PRO" panose="020F0600000000000000" pitchFamily="50" charset="-128"/>
                <a:ea typeface="HG丸ｺﾞｼｯｸM-PRO" panose="020F0600000000000000" pitchFamily="50" charset="-128"/>
              </a:rPr>
              <a:t>099-286-5815</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　／　ＦＡＸ　</a:t>
            </a:r>
            <a:r>
              <a:rPr kumimoji="1" lang="en-US" altLang="ja-JP" sz="1200" dirty="0">
                <a:solidFill>
                  <a:schemeClr val="tx1"/>
                </a:solidFill>
                <a:latin typeface="HG丸ｺﾞｼｯｸM-PRO" panose="020F0600000000000000" pitchFamily="50" charset="-128"/>
                <a:ea typeface="HG丸ｺﾞｼｯｸM-PRO" panose="020F0600000000000000" pitchFamily="50" charset="-128"/>
              </a:rPr>
              <a:t>099-286-5816</a:t>
            </a:r>
          </a:p>
          <a:p>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　　　　　ＭＡＩＬ　</a:t>
            </a:r>
            <a:r>
              <a:rPr kumimoji="1" lang="en-US" altLang="ja-JP" sz="1200" dirty="0">
                <a:solidFill>
                  <a:schemeClr val="tx1"/>
                </a:solidFill>
                <a:latin typeface="HG丸ｺﾞｼｯｸM-PRO" panose="020F0600000000000000" pitchFamily="50" charset="-128"/>
                <a:ea typeface="HG丸ｺﾞｼｯｸM-PRO" panose="020F0600000000000000" pitchFamily="50" charset="-128"/>
              </a:rPr>
              <a:t>kago46@po.minc.ne.jp</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D7E2C72F-63F5-F791-917D-DE6E974FD083}"/>
              </a:ext>
            </a:extLst>
          </p:cNvPr>
          <p:cNvSpPr txBox="1"/>
          <p:nvPr/>
        </p:nvSpPr>
        <p:spPr>
          <a:xfrm>
            <a:off x="-279592" y="266983"/>
            <a:ext cx="5427295" cy="707886"/>
          </a:xfrm>
          <a:prstGeom prst="rect">
            <a:avLst/>
          </a:prstGeom>
          <a:noFill/>
        </p:spPr>
        <p:txBody>
          <a:bodyPr wrap="square" rtlCol="0">
            <a:spAutoFit/>
          </a:bodyPr>
          <a:lstStyle/>
          <a:p>
            <a:pPr algn="ctr"/>
            <a:r>
              <a:rPr kumimoji="1" lang="ja-JP" altLang="en-US" b="1" dirty="0">
                <a:ln w="3175">
                  <a:solidFill>
                    <a:schemeClr val="bg1"/>
                  </a:solidFill>
                </a:ln>
                <a:latin typeface="BIZ UDゴシック" panose="020B0400000000000000" pitchFamily="49" charset="-128"/>
                <a:ea typeface="BIZ UDゴシック" panose="020B0400000000000000" pitchFamily="49" charset="-128"/>
              </a:rPr>
              <a:t>鹿児島県農業法人協会</a:t>
            </a:r>
            <a:endParaRPr kumimoji="1" lang="en-US" altLang="ja-JP" b="1" dirty="0">
              <a:ln w="3175">
                <a:solidFill>
                  <a:schemeClr val="bg1"/>
                </a:solidFill>
              </a:ln>
              <a:latin typeface="BIZ UDゴシック" panose="020B0400000000000000" pitchFamily="49" charset="-128"/>
              <a:ea typeface="BIZ UDゴシック" panose="020B0400000000000000" pitchFamily="49" charset="-128"/>
            </a:endParaRPr>
          </a:p>
          <a:p>
            <a:pPr algn="ctr"/>
            <a:r>
              <a:rPr kumimoji="1" lang="ja-JP" altLang="en-US" sz="2200" b="1" dirty="0">
                <a:ln w="3175">
                  <a:solidFill>
                    <a:schemeClr val="bg1"/>
                  </a:solidFill>
                </a:ln>
                <a:latin typeface="BIZ UDゴシック" panose="020B0400000000000000" pitchFamily="49" charset="-128"/>
                <a:ea typeface="BIZ UDゴシック" panose="020B0400000000000000" pitchFamily="49" charset="-128"/>
              </a:rPr>
              <a:t>令和６年度子ども食堂への食材提供</a:t>
            </a:r>
            <a:endParaRPr kumimoji="1" lang="en-US" altLang="ja-JP" sz="2200" b="1" dirty="0">
              <a:ln w="3175">
                <a:solidFill>
                  <a:schemeClr val="bg1"/>
                </a:solidFill>
              </a:ln>
              <a:latin typeface="BIZ UDゴシック" panose="020B0400000000000000" pitchFamily="49" charset="-128"/>
              <a:ea typeface="BIZ UDゴシック" panose="020B0400000000000000" pitchFamily="49" charset="-128"/>
            </a:endParaRPr>
          </a:p>
        </p:txBody>
      </p:sp>
      <p:pic>
        <p:nvPicPr>
          <p:cNvPr id="12" name="図 11">
            <a:extLst>
              <a:ext uri="{FF2B5EF4-FFF2-40B4-BE49-F238E27FC236}">
                <a16:creationId xmlns:a16="http://schemas.microsoft.com/office/drawing/2014/main" id="{12780C65-204E-BD9E-0BA9-D43F1FB9E78A}"/>
              </a:ext>
            </a:extLst>
          </p:cNvPr>
          <p:cNvPicPr>
            <a:picLocks noChangeAspect="1"/>
          </p:cNvPicPr>
          <p:nvPr/>
        </p:nvPicPr>
        <p:blipFill rotWithShape="1">
          <a:blip r:embed="rId2"/>
          <a:srcRect l="34445" t="31719" r="25833" b="21838"/>
          <a:stretch/>
        </p:blipFill>
        <p:spPr>
          <a:xfrm>
            <a:off x="0" y="987542"/>
            <a:ext cx="2865715" cy="1883757"/>
          </a:xfrm>
          <a:prstGeom prst="rect">
            <a:avLst/>
          </a:prstGeom>
          <a:ln>
            <a:noFill/>
          </a:ln>
          <a:effectLst>
            <a:softEdge rad="112500"/>
          </a:effectLst>
        </p:spPr>
      </p:pic>
      <p:sp>
        <p:nvSpPr>
          <p:cNvPr id="13" name="四角形: 角を丸くする 12">
            <a:extLst>
              <a:ext uri="{FF2B5EF4-FFF2-40B4-BE49-F238E27FC236}">
                <a16:creationId xmlns:a16="http://schemas.microsoft.com/office/drawing/2014/main" id="{ED419C5D-8D1B-FF71-3299-28485227AAF2}"/>
              </a:ext>
            </a:extLst>
          </p:cNvPr>
          <p:cNvSpPr/>
          <p:nvPr/>
        </p:nvSpPr>
        <p:spPr>
          <a:xfrm>
            <a:off x="31574" y="4476789"/>
            <a:ext cx="1008000" cy="324000"/>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HG丸ｺﾞｼｯｸM-PRO" panose="020F0600000000000000" pitchFamily="50" charset="-128"/>
                <a:ea typeface="HG丸ｺﾞｼｯｸM-PRO" panose="020F0600000000000000" pitchFamily="50" charset="-128"/>
              </a:rPr>
              <a:t>提供食材</a:t>
            </a:r>
          </a:p>
        </p:txBody>
      </p:sp>
      <p:sp>
        <p:nvSpPr>
          <p:cNvPr id="14" name="四角形: 角を丸くする 13">
            <a:extLst>
              <a:ext uri="{FF2B5EF4-FFF2-40B4-BE49-F238E27FC236}">
                <a16:creationId xmlns:a16="http://schemas.microsoft.com/office/drawing/2014/main" id="{7B091B28-5FA7-49DA-1BCC-864B8B2AB8D3}"/>
              </a:ext>
            </a:extLst>
          </p:cNvPr>
          <p:cNvSpPr/>
          <p:nvPr/>
        </p:nvSpPr>
        <p:spPr>
          <a:xfrm>
            <a:off x="2959324" y="4480681"/>
            <a:ext cx="1008000" cy="324000"/>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HG丸ｺﾞｼｯｸM-PRO" panose="020F0600000000000000" pitchFamily="50" charset="-128"/>
                <a:ea typeface="HG丸ｺﾞｼｯｸM-PRO" panose="020F0600000000000000" pitchFamily="50" charset="-128"/>
              </a:rPr>
              <a:t>助　成</a:t>
            </a:r>
          </a:p>
        </p:txBody>
      </p:sp>
      <p:sp>
        <p:nvSpPr>
          <p:cNvPr id="19" name="テキスト ボックス 18">
            <a:extLst>
              <a:ext uri="{FF2B5EF4-FFF2-40B4-BE49-F238E27FC236}">
                <a16:creationId xmlns:a16="http://schemas.microsoft.com/office/drawing/2014/main" id="{07083526-CA57-EC9E-9F76-56F204CA780F}"/>
              </a:ext>
            </a:extLst>
          </p:cNvPr>
          <p:cNvSpPr txBox="1"/>
          <p:nvPr/>
        </p:nvSpPr>
        <p:spPr>
          <a:xfrm>
            <a:off x="1039574" y="4471528"/>
            <a:ext cx="1826141" cy="338554"/>
          </a:xfrm>
          <a:prstGeom prst="rect">
            <a:avLst/>
          </a:prstGeom>
          <a:noFill/>
        </p:spPr>
        <p:txBody>
          <a:bodyPr wrap="none" rtlCol="0">
            <a:spAutoFit/>
          </a:bodyPr>
          <a:lstStyle/>
          <a:p>
            <a:r>
              <a:rPr kumimoji="1" lang="ja-JP" altLang="en-US" sz="1600" b="1" dirty="0">
                <a:latin typeface="HG丸ｺﾞｼｯｸM-PRO" panose="020F0600000000000000" pitchFamily="50" charset="-128"/>
                <a:ea typeface="HG丸ｺﾞｼｯｸM-PRO" panose="020F0600000000000000" pitchFamily="50" charset="-128"/>
              </a:rPr>
              <a:t>農畜産物・加工品</a:t>
            </a:r>
          </a:p>
        </p:txBody>
      </p:sp>
      <p:sp>
        <p:nvSpPr>
          <p:cNvPr id="20" name="テキスト ボックス 19">
            <a:extLst>
              <a:ext uri="{FF2B5EF4-FFF2-40B4-BE49-F238E27FC236}">
                <a16:creationId xmlns:a16="http://schemas.microsoft.com/office/drawing/2014/main" id="{61DDE57E-4269-38C3-F59A-61C975B0ACDE}"/>
              </a:ext>
            </a:extLst>
          </p:cNvPr>
          <p:cNvSpPr txBox="1"/>
          <p:nvPr/>
        </p:nvSpPr>
        <p:spPr>
          <a:xfrm>
            <a:off x="3916259" y="4346402"/>
            <a:ext cx="2951449" cy="584775"/>
          </a:xfrm>
          <a:prstGeom prst="rect">
            <a:avLst/>
          </a:prstGeom>
          <a:noFill/>
        </p:spPr>
        <p:txBody>
          <a:bodyPr wrap="none" rtlCol="0">
            <a:spAutoFit/>
          </a:bodyPr>
          <a:lstStyle/>
          <a:p>
            <a:r>
              <a:rPr kumimoji="1" lang="ja-JP" altLang="en-US" sz="1600" b="1" dirty="0">
                <a:latin typeface="HG丸ｺﾞｼｯｸM-PRO" panose="020F0600000000000000" pitchFamily="50" charset="-128"/>
                <a:ea typeface="HG丸ｺﾞｼｯｸM-PRO" panose="020F0600000000000000" pitchFamily="50" charset="-128"/>
              </a:rPr>
              <a:t>提供に要した経費の</a:t>
            </a:r>
            <a:r>
              <a:rPr kumimoji="1" lang="en-US" altLang="ja-JP" sz="1600" b="1" dirty="0">
                <a:latin typeface="HG丸ｺﾞｼｯｸM-PRO" panose="020F0600000000000000" pitchFamily="50" charset="-128"/>
                <a:ea typeface="HG丸ｺﾞｼｯｸM-PRO" panose="020F0600000000000000" pitchFamily="50" charset="-128"/>
              </a:rPr>
              <a:t>2</a:t>
            </a:r>
            <a:r>
              <a:rPr kumimoji="1" lang="ja-JP" altLang="en-US" sz="1600" b="1" dirty="0">
                <a:latin typeface="HG丸ｺﾞｼｯｸM-PRO" panose="020F0600000000000000" pitchFamily="50" charset="-128"/>
                <a:ea typeface="HG丸ｺﾞｼｯｸM-PRO" panose="020F0600000000000000" pitchFamily="50" charset="-128"/>
              </a:rPr>
              <a:t>／</a:t>
            </a:r>
            <a:r>
              <a:rPr kumimoji="1" lang="en-US" altLang="ja-JP" sz="1600" b="1" dirty="0">
                <a:latin typeface="HG丸ｺﾞｼｯｸM-PRO" panose="020F0600000000000000" pitchFamily="50" charset="-128"/>
                <a:ea typeface="HG丸ｺﾞｼｯｸM-PRO" panose="020F0600000000000000" pitchFamily="50" charset="-128"/>
              </a:rPr>
              <a:t>3</a:t>
            </a:r>
            <a:r>
              <a:rPr kumimoji="1" lang="ja-JP" altLang="en-US" sz="1600" b="1" dirty="0">
                <a:latin typeface="HG丸ｺﾞｼｯｸM-PRO" panose="020F0600000000000000" pitchFamily="50" charset="-128"/>
                <a:ea typeface="HG丸ｺﾞｼｯｸM-PRO" panose="020F0600000000000000" pitchFamily="50" charset="-128"/>
              </a:rPr>
              <a:t>以内</a:t>
            </a:r>
            <a:endParaRPr kumimoji="1" lang="en-US" altLang="ja-JP" sz="1600" b="1" dirty="0">
              <a:latin typeface="HG丸ｺﾞｼｯｸM-PRO" panose="020F0600000000000000" pitchFamily="50" charset="-128"/>
              <a:ea typeface="HG丸ｺﾞｼｯｸM-PRO" panose="020F0600000000000000" pitchFamily="50" charset="-128"/>
            </a:endParaRPr>
          </a:p>
          <a:p>
            <a:r>
              <a:rPr kumimoji="1" lang="ja-JP" altLang="en-US" sz="1600" b="1" dirty="0">
                <a:latin typeface="HG丸ｺﾞｼｯｸM-PRO" panose="020F0600000000000000" pitchFamily="50" charset="-128"/>
                <a:ea typeface="HG丸ｺﾞｼｯｸM-PRO" panose="020F0600000000000000" pitchFamily="50" charset="-128"/>
              </a:rPr>
              <a:t>（上限５０</a:t>
            </a:r>
            <a:r>
              <a:rPr kumimoji="1" lang="en-US" altLang="ja-JP" sz="1600" b="1" dirty="0">
                <a:latin typeface="HG丸ｺﾞｼｯｸM-PRO" panose="020F0600000000000000" pitchFamily="50" charset="-128"/>
                <a:ea typeface="HG丸ｺﾞｼｯｸM-PRO" panose="020F0600000000000000" pitchFamily="50" charset="-128"/>
              </a:rPr>
              <a:t>,</a:t>
            </a:r>
            <a:r>
              <a:rPr kumimoji="1" lang="ja-JP" altLang="en-US" sz="1600" b="1" dirty="0">
                <a:latin typeface="HG丸ｺﾞｼｯｸM-PRO" panose="020F0600000000000000" pitchFamily="50" charset="-128"/>
                <a:ea typeface="HG丸ｺﾞｼｯｸM-PRO" panose="020F0600000000000000" pitchFamily="50" charset="-128"/>
              </a:rPr>
              <a:t>０００円／月）</a:t>
            </a:r>
          </a:p>
        </p:txBody>
      </p:sp>
      <p:sp>
        <p:nvSpPr>
          <p:cNvPr id="25" name="テキスト ボックス 24">
            <a:extLst>
              <a:ext uri="{FF2B5EF4-FFF2-40B4-BE49-F238E27FC236}">
                <a16:creationId xmlns:a16="http://schemas.microsoft.com/office/drawing/2014/main" id="{3E7C85DC-C54E-D83C-7A24-95CFCFBF2EC2}"/>
              </a:ext>
            </a:extLst>
          </p:cNvPr>
          <p:cNvSpPr txBox="1"/>
          <p:nvPr/>
        </p:nvSpPr>
        <p:spPr>
          <a:xfrm>
            <a:off x="2879817" y="1687702"/>
            <a:ext cx="3950311" cy="738664"/>
          </a:xfrm>
          <a:prstGeom prst="rect">
            <a:avLst/>
          </a:prstGeom>
          <a:noFill/>
          <a:ln>
            <a:solidFill>
              <a:srgbClr val="C00000"/>
            </a:solidFill>
          </a:ln>
        </p:spPr>
        <p:txBody>
          <a:bodyPr wrap="square" rtlCol="0">
            <a:spAutoFit/>
          </a:bodyPr>
          <a:lstStyle/>
          <a:p>
            <a:r>
              <a:rPr lang="ja-JP" altLang="en-US" sz="1400" dirty="0">
                <a:latin typeface="BIZ UDゴシック" panose="020B0400000000000000" pitchFamily="49" charset="-128"/>
                <a:ea typeface="BIZ UDゴシック" panose="020B0400000000000000" pitchFamily="49" charset="-128"/>
              </a:rPr>
              <a:t>子ども食堂は、共食の場であり、地域が連携することで、子どもたちの食経験を豊かにし、食育を進める上で大きな意義があります</a:t>
            </a:r>
            <a:r>
              <a:rPr lang="ja-JP" altLang="en-US" sz="1400" b="1" dirty="0">
                <a:latin typeface="HG丸ｺﾞｼｯｸM-PRO" panose="020F0600000000000000" pitchFamily="50" charset="-128"/>
                <a:ea typeface="HG丸ｺﾞｼｯｸM-PRO" panose="020F0600000000000000" pitchFamily="50" charset="-128"/>
              </a:rPr>
              <a:t>。</a:t>
            </a:r>
            <a:endParaRPr kumimoji="1" lang="en-US" altLang="ja-JP" sz="1400" b="1" dirty="0">
              <a:latin typeface="HG丸ｺﾞｼｯｸM-PRO" panose="020F0600000000000000" pitchFamily="50" charset="-128"/>
              <a:ea typeface="HG丸ｺﾞｼｯｸM-PRO" panose="020F0600000000000000" pitchFamily="50" charset="-128"/>
            </a:endParaRPr>
          </a:p>
        </p:txBody>
      </p:sp>
      <p:sp>
        <p:nvSpPr>
          <p:cNvPr id="51" name="テキスト ボックス 50">
            <a:extLst>
              <a:ext uri="{FF2B5EF4-FFF2-40B4-BE49-F238E27FC236}">
                <a16:creationId xmlns:a16="http://schemas.microsoft.com/office/drawing/2014/main" id="{54E80EE4-E555-6D6D-C23C-26D65A172B13}"/>
              </a:ext>
            </a:extLst>
          </p:cNvPr>
          <p:cNvSpPr txBox="1"/>
          <p:nvPr/>
        </p:nvSpPr>
        <p:spPr>
          <a:xfrm>
            <a:off x="228100" y="4910714"/>
            <a:ext cx="6792069" cy="1092607"/>
          </a:xfrm>
          <a:prstGeom prst="rect">
            <a:avLst/>
          </a:prstGeom>
          <a:noFill/>
        </p:spPr>
        <p:txBody>
          <a:bodyPr wrap="square" rtlCol="0">
            <a:spAutoFit/>
          </a:bodyPr>
          <a:lstStyle/>
          <a:p>
            <a:r>
              <a:rPr kumimoji="1" lang="ja-JP" altLang="en-US" sz="1300" dirty="0">
                <a:latin typeface="HG丸ｺﾞｼｯｸM-PRO" panose="020F0600000000000000" pitchFamily="50" charset="-128"/>
                <a:ea typeface="HG丸ｺﾞｼｯｸM-PRO" panose="020F0600000000000000" pitchFamily="50" charset="-128"/>
              </a:rPr>
              <a:t>☑　提供できる品目・数量及び時期・回数は問いません</a:t>
            </a:r>
            <a:endParaRPr kumimoji="1" lang="en-US" altLang="ja-JP" sz="1300" dirty="0">
              <a:latin typeface="HG丸ｺﾞｼｯｸM-PRO" panose="020F0600000000000000" pitchFamily="50" charset="-128"/>
              <a:ea typeface="HG丸ｺﾞｼｯｸM-PRO" panose="020F0600000000000000" pitchFamily="50" charset="-128"/>
            </a:endParaRPr>
          </a:p>
          <a:p>
            <a:r>
              <a:rPr kumimoji="1" lang="ja-JP" altLang="en-US" sz="13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少量可　</a:t>
            </a:r>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年１～２回可　</a:t>
            </a:r>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秀品・</a:t>
            </a:r>
            <a:r>
              <a:rPr kumimoji="1" lang="en-US" altLang="ja-JP" sz="1200" dirty="0">
                <a:latin typeface="HG丸ｺﾞｼｯｸM-PRO" panose="020F0600000000000000" pitchFamily="50" charset="-128"/>
                <a:ea typeface="HG丸ｺﾞｼｯｸM-PRO" panose="020F0600000000000000" pitchFamily="50" charset="-128"/>
              </a:rPr>
              <a:t>A</a:t>
            </a:r>
            <a:r>
              <a:rPr kumimoji="1" lang="ja-JP" altLang="en-US" sz="1200" dirty="0">
                <a:latin typeface="HG丸ｺﾞｼｯｸM-PRO" panose="020F0600000000000000" pitchFamily="50" charset="-128"/>
                <a:ea typeface="HG丸ｺﾞｼｯｸM-PRO" panose="020F0600000000000000" pitchFamily="50" charset="-128"/>
              </a:rPr>
              <a:t>品である必要はありません</a:t>
            </a:r>
            <a:endParaRPr kumimoji="1" lang="en-US" altLang="ja-JP" sz="1300" dirty="0">
              <a:latin typeface="HG丸ｺﾞｼｯｸM-PRO" panose="020F0600000000000000" pitchFamily="50" charset="-128"/>
              <a:ea typeface="HG丸ｺﾞｼｯｸM-PRO" panose="020F0600000000000000" pitchFamily="50" charset="-128"/>
            </a:endParaRPr>
          </a:p>
          <a:p>
            <a:r>
              <a:rPr kumimoji="1" lang="ja-JP" altLang="en-US" sz="1300" dirty="0">
                <a:latin typeface="HG丸ｺﾞｼｯｸM-PRO" panose="020F0600000000000000" pitchFamily="50" charset="-128"/>
                <a:ea typeface="HG丸ｺﾞｼｯｸM-PRO" panose="020F0600000000000000" pitchFamily="50" charset="-128"/>
              </a:rPr>
              <a:t>☑　自社で納品できず宅配会社等へ依頼した送料も食材費と併せて助成対象です</a:t>
            </a:r>
            <a:endParaRPr kumimoji="1" lang="en-US" altLang="ja-JP" sz="1300" dirty="0">
              <a:latin typeface="HG丸ｺﾞｼｯｸM-PRO" panose="020F0600000000000000" pitchFamily="50" charset="-128"/>
              <a:ea typeface="HG丸ｺﾞｼｯｸM-PRO" panose="020F0600000000000000" pitchFamily="50" charset="-128"/>
            </a:endParaRPr>
          </a:p>
          <a:p>
            <a:r>
              <a:rPr kumimoji="1" lang="ja-JP" altLang="en-US" sz="1300" dirty="0">
                <a:latin typeface="HG丸ｺﾞｼｯｸM-PRO" panose="020F0600000000000000" pitchFamily="50" charset="-128"/>
                <a:ea typeface="HG丸ｺﾞｼｯｸM-PRO" panose="020F0600000000000000" pitchFamily="50" charset="-128"/>
              </a:rPr>
              <a:t>☑　既に自社独自で取り組まれている会員にも助成します</a:t>
            </a:r>
            <a:endParaRPr kumimoji="1" lang="en-US" altLang="ja-JP" sz="1300" dirty="0">
              <a:latin typeface="HG丸ｺﾞｼｯｸM-PRO" panose="020F0600000000000000" pitchFamily="50" charset="-128"/>
              <a:ea typeface="HG丸ｺﾞｼｯｸM-PRO" panose="020F0600000000000000" pitchFamily="50" charset="-128"/>
            </a:endParaRPr>
          </a:p>
          <a:p>
            <a:r>
              <a:rPr kumimoji="1" lang="ja-JP" altLang="en-US" sz="1300" dirty="0">
                <a:latin typeface="HG丸ｺﾞｼｯｸM-PRO" panose="020F0600000000000000" pitchFamily="50" charset="-128"/>
                <a:ea typeface="HG丸ｺﾞｼｯｸM-PRO" panose="020F0600000000000000" pitchFamily="50" charset="-128"/>
              </a:rPr>
              <a:t>☑　指定納品場所でなく、近くの子ども食堂への納入も可能です</a:t>
            </a:r>
            <a:endParaRPr kumimoji="1" lang="en-US" altLang="ja-JP" sz="1300" dirty="0">
              <a:latin typeface="HG丸ｺﾞｼｯｸM-PRO" panose="020F0600000000000000" pitchFamily="50" charset="-128"/>
              <a:ea typeface="HG丸ｺﾞｼｯｸM-PRO" panose="020F0600000000000000" pitchFamily="50" charset="-128"/>
            </a:endParaRPr>
          </a:p>
        </p:txBody>
      </p:sp>
      <p:sp>
        <p:nvSpPr>
          <p:cNvPr id="3" name="四角形: 角を丸くする 2">
            <a:extLst>
              <a:ext uri="{FF2B5EF4-FFF2-40B4-BE49-F238E27FC236}">
                <a16:creationId xmlns:a16="http://schemas.microsoft.com/office/drawing/2014/main" id="{630C4544-09A2-D2A5-9DEE-0B1E1DB6A01B}"/>
              </a:ext>
            </a:extLst>
          </p:cNvPr>
          <p:cNvSpPr/>
          <p:nvPr/>
        </p:nvSpPr>
        <p:spPr>
          <a:xfrm>
            <a:off x="57150" y="6035751"/>
            <a:ext cx="6707022" cy="2988881"/>
          </a:xfrm>
          <a:prstGeom prst="roundRect">
            <a:avLst>
              <a:gd name="adj" fmla="val 6881"/>
            </a:avLst>
          </a:prstGeom>
          <a:noFill/>
          <a:ln w="127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B5117185-3410-C67B-6DDE-78BD22BC18A4}"/>
              </a:ext>
            </a:extLst>
          </p:cNvPr>
          <p:cNvSpPr/>
          <p:nvPr/>
        </p:nvSpPr>
        <p:spPr>
          <a:xfrm>
            <a:off x="113130" y="2873591"/>
            <a:ext cx="6707022" cy="1172551"/>
          </a:xfrm>
          <a:prstGeom prst="roundRect">
            <a:avLst/>
          </a:prstGeom>
          <a:ln w="190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3AFC17D0-F5F7-B251-F03A-02991854AD18}"/>
              </a:ext>
            </a:extLst>
          </p:cNvPr>
          <p:cNvSpPr txBox="1"/>
          <p:nvPr/>
        </p:nvSpPr>
        <p:spPr>
          <a:xfrm>
            <a:off x="228100" y="2949242"/>
            <a:ext cx="6516402" cy="1015663"/>
          </a:xfrm>
          <a:prstGeom prst="rect">
            <a:avLst/>
          </a:prstGeom>
          <a:noFill/>
        </p:spPr>
        <p:txBody>
          <a:bodyPr wrap="square" rtlCol="0">
            <a:spAutoFit/>
          </a:bodyPr>
          <a:lstStyle/>
          <a:p>
            <a:pPr algn="ctr"/>
            <a:r>
              <a:rPr lang="ja-JP" altLang="en-US" b="1" dirty="0">
                <a:ln>
                  <a:solidFill>
                    <a:srgbClr val="FF0000"/>
                  </a:solidFill>
                </a:ln>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将来（農業）を担う子ども達のために！</a:t>
            </a:r>
            <a:endParaRPr lang="en-US" altLang="ja-JP" b="1" dirty="0">
              <a:ln>
                <a:solidFill>
                  <a:srgbClr val="FF0000"/>
                </a:solidFill>
              </a:ln>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endParaRPr lang="en-US" altLang="ja-JP" sz="1000" b="1" dirty="0">
              <a:ln>
                <a:solidFill>
                  <a:srgbClr val="FF0000"/>
                </a:solidFill>
              </a:ln>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r>
              <a:rPr lang="ja-JP" altLang="en-US" sz="1600" b="1" dirty="0">
                <a:ln>
                  <a:solidFill>
                    <a:srgbClr val="FF0000"/>
                  </a:solidFill>
                </a:ln>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　生産者自らが食材を提供し、「地域貢献」及び「将来の農業者の育成」につながる活動として、積極的に取り組みましょう！</a:t>
            </a:r>
            <a:endParaRPr lang="en-US" altLang="ja-JP" sz="1600" b="1" dirty="0">
              <a:ln>
                <a:solidFill>
                  <a:srgbClr val="FF0000"/>
                </a:solidFill>
              </a:ln>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15" name="図 14">
            <a:extLst>
              <a:ext uri="{FF2B5EF4-FFF2-40B4-BE49-F238E27FC236}">
                <a16:creationId xmlns:a16="http://schemas.microsoft.com/office/drawing/2014/main" id="{FC9A5950-DB61-8AEB-AC30-3E0E42897211}"/>
              </a:ext>
            </a:extLst>
          </p:cNvPr>
          <p:cNvPicPr>
            <a:picLocks noChangeAspect="1"/>
          </p:cNvPicPr>
          <p:nvPr/>
        </p:nvPicPr>
        <p:blipFill rotWithShape="1">
          <a:blip r:embed="rId3">
            <a:extLst>
              <a:ext uri="{28A0092B-C50C-407E-A947-70E740481C1C}">
                <a14:useLocalDpi xmlns:a14="http://schemas.microsoft.com/office/drawing/2010/main" val="0"/>
              </a:ext>
            </a:extLst>
          </a:blip>
          <a:srcRect l="12500" t="17706" r="16389" b="8715"/>
          <a:stretch/>
        </p:blipFill>
        <p:spPr>
          <a:xfrm>
            <a:off x="19282" y="6035752"/>
            <a:ext cx="2975940" cy="1732047"/>
          </a:xfrm>
          <a:prstGeom prst="rect">
            <a:avLst/>
          </a:prstGeom>
          <a:ln>
            <a:noFill/>
          </a:ln>
          <a:effectLst>
            <a:softEdge rad="112500"/>
          </a:effectLst>
        </p:spPr>
      </p:pic>
      <p:sp>
        <p:nvSpPr>
          <p:cNvPr id="36" name="吹き出し: 円形 35">
            <a:extLst>
              <a:ext uri="{FF2B5EF4-FFF2-40B4-BE49-F238E27FC236}">
                <a16:creationId xmlns:a16="http://schemas.microsoft.com/office/drawing/2014/main" id="{0AFF8DA4-0217-A843-25AD-9B82DA4C2781}"/>
              </a:ext>
            </a:extLst>
          </p:cNvPr>
          <p:cNvSpPr/>
          <p:nvPr/>
        </p:nvSpPr>
        <p:spPr>
          <a:xfrm rot="530927">
            <a:off x="338075" y="7472349"/>
            <a:ext cx="1762935" cy="402548"/>
          </a:xfrm>
          <a:prstGeom prst="wedgeEllipseCallout">
            <a:avLst>
              <a:gd name="adj1" fmla="val 2960"/>
              <a:gd name="adj2" fmla="val -104044"/>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（株）さくら農園</a:t>
            </a:r>
          </a:p>
        </p:txBody>
      </p:sp>
      <p:pic>
        <p:nvPicPr>
          <p:cNvPr id="21" name="図 20">
            <a:extLst>
              <a:ext uri="{FF2B5EF4-FFF2-40B4-BE49-F238E27FC236}">
                <a16:creationId xmlns:a16="http://schemas.microsoft.com/office/drawing/2014/main" id="{AAB41B71-E62D-3AEB-B65A-CAF5980FC314}"/>
              </a:ext>
            </a:extLst>
          </p:cNvPr>
          <p:cNvPicPr>
            <a:picLocks noChangeAspect="1"/>
          </p:cNvPicPr>
          <p:nvPr/>
        </p:nvPicPr>
        <p:blipFill rotWithShape="1">
          <a:blip r:embed="rId4"/>
          <a:srcRect l="24427" t="29514" r="26042" b="7643"/>
          <a:stretch/>
        </p:blipFill>
        <p:spPr>
          <a:xfrm>
            <a:off x="4076700" y="6073542"/>
            <a:ext cx="2685977" cy="1915987"/>
          </a:xfrm>
          <a:prstGeom prst="rect">
            <a:avLst/>
          </a:prstGeom>
          <a:ln>
            <a:noFill/>
          </a:ln>
          <a:effectLst>
            <a:softEdge rad="112500"/>
          </a:effectLst>
        </p:spPr>
      </p:pic>
      <p:pic>
        <p:nvPicPr>
          <p:cNvPr id="22" name="図 21">
            <a:extLst>
              <a:ext uri="{FF2B5EF4-FFF2-40B4-BE49-F238E27FC236}">
                <a16:creationId xmlns:a16="http://schemas.microsoft.com/office/drawing/2014/main" id="{26D07414-3DEF-5521-1D79-A5F6C3009677}"/>
              </a:ext>
            </a:extLst>
          </p:cNvPr>
          <p:cNvPicPr>
            <a:picLocks noChangeAspect="1"/>
          </p:cNvPicPr>
          <p:nvPr/>
        </p:nvPicPr>
        <p:blipFill rotWithShape="1">
          <a:blip r:embed="rId5">
            <a:extLst>
              <a:ext uri="{28A0092B-C50C-407E-A947-70E740481C1C}">
                <a14:useLocalDpi xmlns:a14="http://schemas.microsoft.com/office/drawing/2010/main" val="0"/>
              </a:ext>
            </a:extLst>
          </a:blip>
          <a:srcRect l="3775" t="16644" r="4542" b="7307"/>
          <a:stretch/>
        </p:blipFill>
        <p:spPr>
          <a:xfrm>
            <a:off x="2219212" y="6801458"/>
            <a:ext cx="2548998" cy="1711291"/>
          </a:xfrm>
          <a:prstGeom prst="rect">
            <a:avLst/>
          </a:prstGeom>
          <a:ln>
            <a:noFill/>
          </a:ln>
          <a:effectLst>
            <a:softEdge rad="112500"/>
          </a:effectLst>
        </p:spPr>
      </p:pic>
      <p:sp>
        <p:nvSpPr>
          <p:cNvPr id="29" name="吹き出し: 円形 28">
            <a:extLst>
              <a:ext uri="{FF2B5EF4-FFF2-40B4-BE49-F238E27FC236}">
                <a16:creationId xmlns:a16="http://schemas.microsoft.com/office/drawing/2014/main" id="{33D2373E-9208-7057-E38E-288D3BAE9721}"/>
              </a:ext>
            </a:extLst>
          </p:cNvPr>
          <p:cNvSpPr/>
          <p:nvPr/>
        </p:nvSpPr>
        <p:spPr>
          <a:xfrm rot="21379836">
            <a:off x="4860916" y="7305873"/>
            <a:ext cx="1810550" cy="439226"/>
          </a:xfrm>
          <a:prstGeom prst="wedgeEllipseCallout">
            <a:avLst>
              <a:gd name="adj1" fmla="val -14937"/>
              <a:gd name="adj2" fmla="val -75604"/>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有</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かごしま有機生産組合</a:t>
            </a:r>
          </a:p>
        </p:txBody>
      </p:sp>
      <p:sp>
        <p:nvSpPr>
          <p:cNvPr id="30" name="吹き出し: 円形 29">
            <a:extLst>
              <a:ext uri="{FF2B5EF4-FFF2-40B4-BE49-F238E27FC236}">
                <a16:creationId xmlns:a16="http://schemas.microsoft.com/office/drawing/2014/main" id="{573FB9C8-1333-2737-64A4-783FF744D72B}"/>
              </a:ext>
            </a:extLst>
          </p:cNvPr>
          <p:cNvSpPr/>
          <p:nvPr/>
        </p:nvSpPr>
        <p:spPr>
          <a:xfrm rot="21313049">
            <a:off x="2740585" y="6248740"/>
            <a:ext cx="1681036" cy="415494"/>
          </a:xfrm>
          <a:prstGeom prst="wedgeEllipseCallout">
            <a:avLst>
              <a:gd name="adj1" fmla="val -27645"/>
              <a:gd name="adj2" fmla="val 90820"/>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5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有</a:t>
            </a:r>
            <a:r>
              <a:rPr kumimoji="1" lang="en-US" altLang="ja-JP" sz="105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松原養鶏場</a:t>
            </a:r>
          </a:p>
        </p:txBody>
      </p:sp>
      <p:sp>
        <p:nvSpPr>
          <p:cNvPr id="31" name="テキスト ボックス 30">
            <a:extLst>
              <a:ext uri="{FF2B5EF4-FFF2-40B4-BE49-F238E27FC236}">
                <a16:creationId xmlns:a16="http://schemas.microsoft.com/office/drawing/2014/main" id="{DBF7BA63-1480-FFB5-992E-5865ACFA9132}"/>
              </a:ext>
            </a:extLst>
          </p:cNvPr>
          <p:cNvSpPr txBox="1"/>
          <p:nvPr/>
        </p:nvSpPr>
        <p:spPr>
          <a:xfrm>
            <a:off x="-17222" y="8501413"/>
            <a:ext cx="7007046" cy="523220"/>
          </a:xfrm>
          <a:prstGeom prst="rect">
            <a:avLst/>
          </a:prstGeom>
          <a:noFill/>
        </p:spPr>
        <p:txBody>
          <a:bodyPr wrap="none" rtlCol="0">
            <a:spAutoFit/>
          </a:bodyPr>
          <a:lstStyle/>
          <a:p>
            <a:r>
              <a:rPr kumimoji="1" lang="en-US" altLang="ja-JP" sz="1400" dirty="0">
                <a:latin typeface="ＤＦ特太ゴシック体" panose="020B0509000000000000" pitchFamily="49" charset="-128"/>
                <a:ea typeface="ＤＦ特太ゴシック体" panose="020B0509000000000000" pitchFamily="49" charset="-128"/>
              </a:rPr>
              <a:t>※</a:t>
            </a:r>
            <a:r>
              <a:rPr kumimoji="1" lang="ja-JP" altLang="en-US" sz="1400" dirty="0">
                <a:latin typeface="ＤＦ特太ゴシック体" panose="020B0509000000000000" pitchFamily="49" charset="-128"/>
                <a:ea typeface="ＤＦ特太ゴシック体" panose="020B0509000000000000" pitchFamily="49" charset="-128"/>
              </a:rPr>
              <a:t>今年度のイベント提供型では、夏休みやクリスマスに食材提供を予定しています。</a:t>
            </a:r>
            <a:endParaRPr kumimoji="1" lang="en-US" altLang="ja-JP" sz="1400" dirty="0">
              <a:latin typeface="ＤＦ特太ゴシック体" panose="020B0509000000000000" pitchFamily="49" charset="-128"/>
              <a:ea typeface="ＤＦ特太ゴシック体" panose="020B0509000000000000" pitchFamily="49" charset="-128"/>
            </a:endParaRPr>
          </a:p>
          <a:p>
            <a:r>
              <a:rPr kumimoji="1" lang="ja-JP" altLang="en-US" sz="1400" dirty="0">
                <a:latin typeface="ＤＦ特太ゴシック体" panose="020B0509000000000000" pitchFamily="49" charset="-128"/>
                <a:ea typeface="ＤＦ特太ゴシック体" panose="020B0509000000000000" pitchFamily="49" charset="-128"/>
              </a:rPr>
              <a:t>　その際は、是非、御協力ください。</a:t>
            </a:r>
          </a:p>
        </p:txBody>
      </p:sp>
      <p:sp>
        <p:nvSpPr>
          <p:cNvPr id="24" name="矢印: 下 23">
            <a:extLst>
              <a:ext uri="{FF2B5EF4-FFF2-40B4-BE49-F238E27FC236}">
                <a16:creationId xmlns:a16="http://schemas.microsoft.com/office/drawing/2014/main" id="{674C69BE-2965-76A5-53BC-BC444152D00C}"/>
              </a:ext>
            </a:extLst>
          </p:cNvPr>
          <p:cNvSpPr/>
          <p:nvPr/>
        </p:nvSpPr>
        <p:spPr>
          <a:xfrm>
            <a:off x="3486301" y="2447308"/>
            <a:ext cx="344194" cy="429706"/>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57136282-EBD2-EF02-D47C-C0AB6240A1D1}"/>
              </a:ext>
            </a:extLst>
          </p:cNvPr>
          <p:cNvSpPr/>
          <p:nvPr/>
        </p:nvSpPr>
        <p:spPr>
          <a:xfrm>
            <a:off x="4862069" y="88421"/>
            <a:ext cx="1915456" cy="1401751"/>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FBFB8CF6-61CA-FD26-0925-ECBB8B640AF5}"/>
              </a:ext>
            </a:extLst>
          </p:cNvPr>
          <p:cNvSpPr txBox="1"/>
          <p:nvPr/>
        </p:nvSpPr>
        <p:spPr>
          <a:xfrm>
            <a:off x="5236784" y="314495"/>
            <a:ext cx="1266615" cy="307777"/>
          </a:xfrm>
          <a:prstGeom prst="rect">
            <a:avLst/>
          </a:prstGeom>
          <a:noFill/>
        </p:spPr>
        <p:txBody>
          <a:bodyPr wrap="square" rtlCol="0">
            <a:spAutoFit/>
          </a:bodyPr>
          <a:lstStyle/>
          <a:p>
            <a:r>
              <a:rPr kumimoji="1" lang="ja-JP" altLang="en-US" sz="1400" dirty="0">
                <a:ln w="3175">
                  <a:noFill/>
                </a:ln>
                <a:latin typeface="HGS創英角ﾎﾟｯﾌﾟ体" panose="040B0A00000000000000" pitchFamily="50" charset="-128"/>
                <a:ea typeface="HGS創英角ﾎﾟｯﾌﾟ体" panose="040B0A00000000000000" pitchFamily="50" charset="-128"/>
              </a:rPr>
              <a:t>食材提供会員</a:t>
            </a:r>
            <a:endParaRPr kumimoji="1" lang="ja-JP" altLang="en-US" sz="1200" dirty="0">
              <a:ln w="3175">
                <a:noFill/>
              </a:ln>
              <a:latin typeface="HGS創英角ﾎﾟｯﾌﾟ体" panose="040B0A00000000000000" pitchFamily="50" charset="-128"/>
              <a:ea typeface="HGS創英角ﾎﾟｯﾌﾟ体" panose="040B0A00000000000000" pitchFamily="50" charset="-128"/>
            </a:endParaRPr>
          </a:p>
        </p:txBody>
      </p:sp>
      <p:sp>
        <p:nvSpPr>
          <p:cNvPr id="9" name="テキスト ボックス 8">
            <a:extLst>
              <a:ext uri="{FF2B5EF4-FFF2-40B4-BE49-F238E27FC236}">
                <a16:creationId xmlns:a16="http://schemas.microsoft.com/office/drawing/2014/main" id="{2FDB5A41-B241-5D80-24DF-B86D54E04233}"/>
              </a:ext>
            </a:extLst>
          </p:cNvPr>
          <p:cNvSpPr txBox="1"/>
          <p:nvPr/>
        </p:nvSpPr>
        <p:spPr>
          <a:xfrm>
            <a:off x="4683908" y="436995"/>
            <a:ext cx="2271776" cy="923330"/>
          </a:xfrm>
          <a:prstGeom prst="rect">
            <a:avLst/>
          </a:prstGeom>
          <a:noFill/>
        </p:spPr>
        <p:txBody>
          <a:bodyPr wrap="none" rtlCol="0">
            <a:spAutoFit/>
          </a:bodyPr>
          <a:lstStyle/>
          <a:p>
            <a:r>
              <a:rPr kumimoji="1" lang="ja-JP" altLang="en-US" sz="5400" b="1" dirty="0">
                <a:ln>
                  <a:solidFill>
                    <a:srgbClr val="FF0000"/>
                  </a:solidFill>
                </a:ln>
                <a:latin typeface="HG丸ｺﾞｼｯｸM-PRO" panose="020F0600000000000000" pitchFamily="50" charset="-128"/>
                <a:ea typeface="HG丸ｺﾞｼｯｸM-PRO" panose="020F0600000000000000" pitchFamily="50" charset="-128"/>
              </a:rPr>
              <a:t>大募集</a:t>
            </a:r>
          </a:p>
        </p:txBody>
      </p:sp>
    </p:spTree>
    <p:extLst>
      <p:ext uri="{BB962C8B-B14F-4D97-AF65-F5344CB8AC3E}">
        <p14:creationId xmlns:p14="http://schemas.microsoft.com/office/powerpoint/2010/main" val="37372345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814</TotalTime>
  <Words>298</Words>
  <Application>Microsoft Office PowerPoint</Application>
  <PresentationFormat>A4 210 x 297 mm</PresentationFormat>
  <Paragraphs>27</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BIZ UDゴシック</vt:lpstr>
      <vt:lpstr>ＤＦ特太ゴシック体</vt:lpstr>
      <vt:lpstr>HGS創英角ﾎﾟｯﾌﾟ体</vt:lpstr>
      <vt:lpstr>HG丸ｺﾞｼｯｸM-PRO</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2020-3</dc:creator>
  <cp:lastModifiedBy>鹿児島県農業会議 一般社団法人</cp:lastModifiedBy>
  <cp:revision>27</cp:revision>
  <cp:lastPrinted>2024-06-13T07:18:26Z</cp:lastPrinted>
  <dcterms:created xsi:type="dcterms:W3CDTF">2023-06-21T06:41:06Z</dcterms:created>
  <dcterms:modified xsi:type="dcterms:W3CDTF">2024-06-13T07:22:47Z</dcterms:modified>
</cp:coreProperties>
</file>